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17"/>
  </p:handoutMasterIdLst>
  <p:sldIdLst>
    <p:sldId id="278" r:id="rId2"/>
    <p:sldId id="274" r:id="rId3"/>
    <p:sldId id="259" r:id="rId4"/>
    <p:sldId id="261" r:id="rId5"/>
    <p:sldId id="262" r:id="rId6"/>
    <p:sldId id="260" r:id="rId7"/>
    <p:sldId id="263" r:id="rId8"/>
    <p:sldId id="264" r:id="rId9"/>
    <p:sldId id="265" r:id="rId10"/>
    <p:sldId id="269" r:id="rId11"/>
    <p:sldId id="272" r:id="rId12"/>
    <p:sldId id="267" r:id="rId13"/>
    <p:sldId id="268" r:id="rId14"/>
    <p:sldId id="271" r:id="rId15"/>
    <p:sldId id="27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5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3318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0EC01-DB2B-4573-A467-2C21E0BC3C35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2B9A1-D65E-4BFA-8D86-26083BB25B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gresivnui-rebeno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571876"/>
            <a:ext cx="4110224" cy="273747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-1000156"/>
            <a:ext cx="7643866" cy="6072230"/>
          </a:xfrm>
        </p:spPr>
        <p:txBody>
          <a:bodyPr>
            <a:noAutofit/>
          </a:bodyPr>
          <a:lstStyle/>
          <a:p>
            <a:pPr algn="r"/>
            <a:r>
              <a:rPr lang="ru-RU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br>
              <a:rPr lang="ru-RU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br>
              <a:rPr lang="ru-RU" sz="6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Маленькие </a:t>
            </a:r>
            <a:b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истории </a:t>
            </a:r>
            <a:b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про агрессию</a:t>
            </a:r>
            <a:r>
              <a:rPr lang="ru-RU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Презентацию </a:t>
            </a:r>
            <a:r>
              <a:rPr lang="ru-RU" sz="2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составили:</a:t>
            </a:r>
            <a:r>
              <a:rPr lang="ru-RU" sz="2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br>
              <a:rPr lang="ru-RU" sz="2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специалист ЦСССДМ                                                       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Горовая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Е.В.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Педагог-психолог 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Гордаш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О.Н.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94111021034944-child-frustrated-story-to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42852"/>
            <a:ext cx="2743200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ak-pobedit-agressij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4328419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0"/>
            <a:ext cx="7362208" cy="6143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001156" cy="566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Рождаясь,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ребенок имеет лишь два способа реагирования –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удовольствие и неудовольствие</a:t>
            </a:r>
            <a:r>
              <a:rPr kumimoji="0" lang="ru-RU" sz="44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4400" b="0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655989886df2b76e6dd1a72a19f3bfa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0"/>
            <a:ext cx="4500562" cy="282939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785786" y="214290"/>
            <a:ext cx="7786742" cy="540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Агрессия  </a:t>
            </a:r>
            <a:r>
              <a:rPr lang="ru-RU" sz="3200" b="1" u="sng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                                </a:t>
            </a:r>
            <a:r>
              <a:rPr lang="ru-RU" sz="3200" dirty="0" smtClean="0">
                <a:solidFill>
                  <a:srgbClr val="002060"/>
                </a:solidFill>
              </a:rPr>
              <a:t>от латинского «</a:t>
            </a:r>
            <a:r>
              <a:rPr lang="ru-RU" sz="3200" dirty="0" err="1" smtClean="0">
                <a:solidFill>
                  <a:srgbClr val="002060"/>
                </a:solidFill>
              </a:rPr>
              <a:t>agresio</a:t>
            </a:r>
            <a:r>
              <a:rPr lang="ru-RU" sz="3200" dirty="0" smtClean="0">
                <a:solidFill>
                  <a:srgbClr val="002060"/>
                </a:solidFill>
              </a:rPr>
              <a:t>»-                                      нападение, приступ ) </a:t>
            </a:r>
            <a:r>
              <a:rPr lang="ru-RU" sz="3200" dirty="0" smtClean="0"/>
              <a:t>- </a:t>
            </a:r>
            <a:r>
              <a:rPr lang="ru-RU" sz="3200" dirty="0" smtClean="0">
                <a:solidFill>
                  <a:srgbClr val="FF0000"/>
                </a:solidFill>
              </a:rPr>
              <a:t>это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деструктивное поведение, противоречащее нормам и правилам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существования людей в обществе, приносящее физический или моральный ущерб людям, или вызывающее у них психологический дискомфорт.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142632369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85729"/>
            <a:ext cx="2428892" cy="2071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9640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8789614d04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2852"/>
            <a:ext cx="9144000" cy="6715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428604"/>
            <a:ext cx="61436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Характер агрессивного поведения во многом определяется</a:t>
            </a:r>
            <a:r>
              <a:rPr lang="ru-RU" sz="2400" dirty="0" smtClean="0">
                <a:solidFill>
                  <a:srgbClr val="FF0000"/>
                </a:solidFill>
              </a:rPr>
              <a:t> </a:t>
            </a:r>
            <a:r>
              <a:rPr lang="ru-RU" sz="2400" b="1" dirty="0" smtClean="0">
                <a:solidFill>
                  <a:srgbClr val="FF0000"/>
                </a:solidFill>
              </a:rPr>
              <a:t>возрастными особенностями.</a:t>
            </a:r>
            <a:r>
              <a:rPr lang="ru-RU" sz="2400" dirty="0" smtClean="0">
                <a:solidFill>
                  <a:srgbClr val="FF0000"/>
                </a:solidFill>
              </a:rPr>
              <a:t> 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857364"/>
            <a:ext cx="85011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Возрастная динамика агрессии соответствует возрастным кризисам 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в</a:t>
            </a:r>
            <a:r>
              <a:rPr lang="ru-RU" sz="2800" b="1" dirty="0" smtClean="0">
                <a:solidFill>
                  <a:srgbClr val="FF0000"/>
                </a:solidFill>
              </a:rPr>
              <a:t>3–4 года</a:t>
            </a:r>
            <a:r>
              <a:rPr lang="ru-RU" sz="2800" dirty="0" smtClean="0">
                <a:solidFill>
                  <a:srgbClr val="FF0000"/>
                </a:solidFill>
              </a:rPr>
              <a:t>, </a:t>
            </a:r>
            <a:r>
              <a:rPr lang="ru-RU" sz="2800" b="1" dirty="0" smtClean="0">
                <a:solidFill>
                  <a:srgbClr val="FF0000"/>
                </a:solidFill>
              </a:rPr>
              <a:t>6–7 лет</a:t>
            </a:r>
            <a:r>
              <a:rPr lang="ru-RU" sz="2800" dirty="0" smtClean="0">
                <a:solidFill>
                  <a:srgbClr val="FF0000"/>
                </a:solidFill>
              </a:rPr>
              <a:t> и </a:t>
            </a:r>
            <a:r>
              <a:rPr lang="ru-RU" sz="2800" b="1" dirty="0" smtClean="0">
                <a:solidFill>
                  <a:srgbClr val="FF0000"/>
                </a:solidFill>
              </a:rPr>
              <a:t>14–15 лет</a:t>
            </a:r>
            <a:r>
              <a:rPr lang="ru-RU" sz="2800" dirty="0" smtClean="0">
                <a:solidFill>
                  <a:srgbClr val="FF0000"/>
                </a:solidFill>
              </a:rPr>
              <a:t>. 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detia-83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19" y="142852"/>
            <a:ext cx="1512805" cy="15716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4282" y="3500438"/>
            <a:ext cx="87154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70C0"/>
                </a:solidFill>
              </a:rPr>
              <a:t>В целом</a:t>
            </a:r>
            <a:r>
              <a:rPr lang="ru-RU" sz="2400" dirty="0" smtClean="0"/>
              <a:t>, </a:t>
            </a:r>
            <a:r>
              <a:rPr lang="ru-RU" sz="2400" b="1" dirty="0" smtClean="0">
                <a:solidFill>
                  <a:srgbClr val="FF0000"/>
                </a:solidFill>
              </a:rPr>
              <a:t>детская агрессия является обратной стороной беззащитности</a:t>
            </a:r>
            <a:r>
              <a:rPr lang="ru-RU" sz="2400" dirty="0" smtClean="0">
                <a:solidFill>
                  <a:srgbClr val="FF0000"/>
                </a:solidFill>
              </a:rPr>
              <a:t>. </a:t>
            </a:r>
            <a:r>
              <a:rPr lang="ru-RU" sz="2400" dirty="0" smtClean="0">
                <a:solidFill>
                  <a:srgbClr val="0070C0"/>
                </a:solidFill>
              </a:rPr>
              <a:t>Незащищённость порождает страх. </a:t>
            </a:r>
            <a:r>
              <a:rPr lang="ru-RU" sz="2400" b="1" dirty="0" smtClean="0">
                <a:solidFill>
                  <a:srgbClr val="FF0000"/>
                </a:solidFill>
              </a:rPr>
              <a:t>Стараясь справиться со своими страхами, ребёнок прибегает к защитно-агрессивному поведению. 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i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68" y="4962196"/>
            <a:ext cx="1638298" cy="17437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285728"/>
            <a:ext cx="85725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У</a:t>
            </a:r>
            <a:r>
              <a:rPr lang="ru-RU" sz="2000" dirty="0" smtClean="0">
                <a:solidFill>
                  <a:srgbClr val="FF0000"/>
                </a:solidFill>
              </a:rPr>
              <a:t> </a:t>
            </a:r>
            <a:r>
              <a:rPr lang="ru-RU" sz="2000" b="1" dirty="0" smtClean="0">
                <a:solidFill>
                  <a:srgbClr val="FF0000"/>
                </a:solidFill>
              </a:rPr>
              <a:t>детей дошкольного возраста</a:t>
            </a:r>
            <a:r>
              <a:rPr lang="ru-RU" sz="2000" dirty="0" smtClean="0">
                <a:solidFill>
                  <a:srgbClr val="FF0000"/>
                </a:solidFill>
              </a:rPr>
              <a:t> </a:t>
            </a:r>
            <a:r>
              <a:rPr lang="ru-RU" sz="2000" b="1" dirty="0" smtClean="0">
                <a:solidFill>
                  <a:srgbClr val="FF0000"/>
                </a:solidFill>
              </a:rPr>
              <a:t>агрессия обычно проявляется</a:t>
            </a:r>
            <a:r>
              <a:rPr lang="ru-RU" sz="2000" dirty="0" smtClean="0">
                <a:solidFill>
                  <a:srgbClr val="FF0000"/>
                </a:solidFill>
              </a:rPr>
              <a:t> </a:t>
            </a:r>
            <a:r>
              <a:rPr lang="ru-RU" sz="2000" dirty="0" smtClean="0">
                <a:solidFill>
                  <a:srgbClr val="0070C0"/>
                </a:solidFill>
              </a:rPr>
              <a:t>в виде порчи игрушек, швыряния предметов, грубого обращения с животными, плача, крика, неуступчивости и упрямства. 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26" y="1500174"/>
            <a:ext cx="87868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У </a:t>
            </a:r>
            <a:r>
              <a:rPr lang="ru-RU" sz="2000" b="1" dirty="0" smtClean="0">
                <a:solidFill>
                  <a:srgbClr val="FF0000"/>
                </a:solidFill>
              </a:rPr>
              <a:t>младших школьников</a:t>
            </a:r>
            <a:r>
              <a:rPr lang="ru-RU" sz="2000" dirty="0" smtClean="0"/>
              <a:t> </a:t>
            </a:r>
            <a:r>
              <a:rPr lang="ru-RU" sz="2000" dirty="0" smtClean="0">
                <a:solidFill>
                  <a:srgbClr val="0070C0"/>
                </a:solidFill>
              </a:rPr>
              <a:t>чаще всего агрессия проявляется в словесной форме (насмешки, ругательства) по отношению к более слабым, например, к одноклассникам. Не редки и драки. Негативная реакция учителя может только усилить такое поведение, но всё же его авторитет побуждает ребёнка сдерживать себя. 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3500438"/>
            <a:ext cx="85011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Агрессивное поведение </a:t>
            </a:r>
            <a:r>
              <a:rPr lang="ru-RU" sz="2000" b="1" dirty="0" smtClean="0">
                <a:solidFill>
                  <a:srgbClr val="FF0000"/>
                </a:solidFill>
              </a:rPr>
              <a:t>подростков</a:t>
            </a:r>
            <a:r>
              <a:rPr lang="ru-RU" sz="2000" dirty="0" smtClean="0">
                <a:solidFill>
                  <a:srgbClr val="FF0000"/>
                </a:solidFill>
              </a:rPr>
              <a:t> </a:t>
            </a:r>
            <a:r>
              <a:rPr lang="ru-RU" sz="2000" dirty="0" smtClean="0">
                <a:solidFill>
                  <a:srgbClr val="0070C0"/>
                </a:solidFill>
              </a:rPr>
              <a:t>часто означает "быть взрослым и сильным". Зависимость подростков от мнения сверстников – их особенность. В этом возрасте наблюдается самый большой процент детей с отклоняющимся поведением. Наиболее</a:t>
            </a:r>
            <a:r>
              <a:rPr lang="ru-RU" sz="2000" dirty="0" smtClean="0"/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высок уровень агрессивности</a:t>
            </a:r>
            <a:r>
              <a:rPr lang="ru-RU" sz="2000" dirty="0" smtClean="0">
                <a:solidFill>
                  <a:srgbClr val="FF0000"/>
                </a:solidFill>
              </a:rPr>
              <a:t> </a:t>
            </a:r>
            <a:r>
              <a:rPr lang="ru-RU" sz="2000" dirty="0" smtClean="0">
                <a:solidFill>
                  <a:srgbClr val="0070C0"/>
                </a:solidFill>
              </a:rPr>
              <a:t>у подростков, которые в классе являются </a:t>
            </a:r>
            <a:r>
              <a:rPr lang="ru-RU" sz="2000" b="1" dirty="0" smtClean="0">
                <a:solidFill>
                  <a:srgbClr val="FF0000"/>
                </a:solidFill>
              </a:rPr>
              <a:t>лидерами </a:t>
            </a:r>
            <a:r>
              <a:rPr lang="ru-RU" sz="2000" dirty="0" smtClean="0">
                <a:solidFill>
                  <a:srgbClr val="0070C0"/>
                </a:solidFill>
              </a:rPr>
              <a:t>или</a:t>
            </a:r>
            <a:r>
              <a:rPr lang="ru-RU" sz="2000" b="1" dirty="0" smtClean="0"/>
              <a:t> </a:t>
            </a:r>
            <a:r>
              <a:rPr lang="ru-RU" sz="2000" b="1" dirty="0" smtClean="0">
                <a:solidFill>
                  <a:srgbClr val="FF0000"/>
                </a:solidFill>
              </a:rPr>
              <a:t>отверженными</a:t>
            </a:r>
            <a:r>
              <a:rPr lang="ru-RU" sz="2000" dirty="0" smtClean="0">
                <a:solidFill>
                  <a:srgbClr val="FF0000"/>
                </a:solidFill>
              </a:rPr>
              <a:t>.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i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6578" y="5072074"/>
            <a:ext cx="2071702" cy="1647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00034" y="428604"/>
          <a:ext cx="8143931" cy="5715040"/>
        </p:xfrm>
        <a:graphic>
          <a:graphicData uri="http://schemas.openxmlformats.org/drawingml/2006/table">
            <a:tbl>
              <a:tblPr/>
              <a:tblGrid>
                <a:gridCol w="8143931"/>
              </a:tblGrid>
              <a:tr h="57150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В процессе социализации подростка агрессивное поведение выполняет ряд важных </a:t>
                      </a:r>
                      <a:r>
                        <a:rPr lang="ru-RU" sz="2800" b="1" u="sng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функций</a:t>
                      </a:r>
                      <a:r>
                        <a:rPr lang="ru-RU" sz="2800" u="sng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: </a:t>
                      </a:r>
                      <a:endParaRPr lang="ru-RU" sz="2800" u="sng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r>
                        <a:rPr lang="ru-RU" sz="280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оно </a:t>
                      </a:r>
                      <a:r>
                        <a:rPr lang="ru-RU" sz="28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освобождает от </a:t>
                      </a:r>
                      <a:r>
                        <a:rPr lang="ru-RU" sz="280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страха; </a:t>
                      </a:r>
                    </a:p>
                    <a:p>
                      <a:pPr algn="l"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r>
                        <a:rPr lang="ru-RU" sz="280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помогает </a:t>
                      </a:r>
                      <a:r>
                        <a:rPr lang="ru-RU" sz="28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отстаивать свои </a:t>
                      </a:r>
                      <a:r>
                        <a:rPr lang="ru-RU" sz="280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интересы;</a:t>
                      </a:r>
                    </a:p>
                    <a:p>
                      <a:pPr algn="l"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r>
                        <a:rPr lang="ru-RU" sz="280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8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защищает от внешней </a:t>
                      </a:r>
                      <a:r>
                        <a:rPr lang="ru-RU" sz="280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угрозы;</a:t>
                      </a:r>
                    </a:p>
                    <a:p>
                      <a:pPr algn="l"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r>
                        <a:rPr lang="ru-RU" sz="280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способствует </a:t>
                      </a:r>
                      <a:r>
                        <a:rPr lang="ru-RU" sz="28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адаптации в мире </a:t>
                      </a:r>
                      <a:r>
                        <a:rPr lang="ru-RU" sz="280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взрослых;</a:t>
                      </a:r>
                    </a:p>
                    <a:p>
                      <a:pPr algn="ctr"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endParaRPr lang="ru-RU" sz="2800" b="1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ВАЖНО!!!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Переживание </a:t>
                      </a:r>
                      <a:r>
                        <a:rPr lang="ru-RU" sz="28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гнева характеризуется высоким уровнем напряжения и импульсивности. В гневе человек чувствует себя гораздо увереннее, чем при любой другой отрицательной эмоции.</a:t>
                      </a:r>
                      <a:r>
                        <a:rPr lang="ru-RU" sz="2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406</TotalTime>
  <Words>138</Words>
  <PresentationFormat>Экран (4:3)</PresentationFormat>
  <Paragraphs>30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Открытая</vt:lpstr>
      <vt:lpstr>             Маленькие  истории           про агрессию Презентацию составили:                         специалист ЦСССДМ                                                        Горовая Е.В. Педагог-психолог  Гордаш О.Н.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Психолог</dc:creator>
  <cp:lastModifiedBy>Психолог</cp:lastModifiedBy>
  <cp:revision>24</cp:revision>
  <dcterms:created xsi:type="dcterms:W3CDTF">2017-02-28T08:49:17Z</dcterms:created>
  <dcterms:modified xsi:type="dcterms:W3CDTF">2017-05-15T10:17:19Z</dcterms:modified>
</cp:coreProperties>
</file>