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7" r:id="rId2"/>
    <p:sldId id="263" r:id="rId3"/>
    <p:sldId id="261" r:id="rId4"/>
    <p:sldId id="259" r:id="rId5"/>
    <p:sldId id="265" r:id="rId6"/>
    <p:sldId id="268" r:id="rId7"/>
    <p:sldId id="269" r:id="rId8"/>
    <p:sldId id="258" r:id="rId9"/>
    <p:sldId id="271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гордаш" initials="ог" lastIdx="1" clrIdx="0">
    <p:extLst>
      <p:ext uri="{19B8F6BF-5375-455C-9EA6-DF929625EA0E}">
        <p15:presenceInfo xmlns:p15="http://schemas.microsoft.com/office/powerpoint/2012/main" userId="63e934a765caa9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92" autoAdjust="0"/>
  </p:normalViewPr>
  <p:slideViewPr>
    <p:cSldViewPr snapToGrid="0">
      <p:cViewPr varScale="1">
        <p:scale>
          <a:sx n="116" d="100"/>
          <a:sy n="116" d="100"/>
        </p:scale>
        <p:origin x="147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7T17:49:32.84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6504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1" y="1828801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9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0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5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3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651692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2900293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27101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80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8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8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6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5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6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60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6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6" y="484821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2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3" y="483756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6387912"/>
            <a:ext cx="990599" cy="228659"/>
          </a:xfrm>
        </p:spPr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10" y="1765598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0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0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8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1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2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1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9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3086847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0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6365500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B415C61-EE7D-4046-82F0-8A265C90AFA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101"/>
            <a:ext cx="7555184" cy="70986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ЗАДАЧКА ДЛЯ РОДИТЕЛЕЙ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4" y="2216893"/>
            <a:ext cx="8243715" cy="4225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3935" y="5049795"/>
            <a:ext cx="3592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Презентацию подготовили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Педагог-психолог                                                      Гордаш О.Н                                                  и специалист социальной службы                                    </a:t>
            </a:r>
            <a:r>
              <a:rPr lang="ru-RU" sz="1400" b="1" dirty="0" err="1" smtClean="0">
                <a:solidFill>
                  <a:schemeClr val="bg1"/>
                </a:solidFill>
              </a:rPr>
              <a:t>Е.В.Горовая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0"/>
            <a:ext cx="896112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ГРУБОСТЬ </a:t>
            </a:r>
            <a:br>
              <a:rPr lang="ru-RU" b="1" dirty="0" smtClean="0"/>
            </a:br>
            <a:r>
              <a:rPr lang="ru-RU" b="1" dirty="0" smtClean="0"/>
              <a:t>(НЕНОРМАТИВНАЯ ЛЕКСИКА)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64382" y="2489200"/>
            <a:ext cx="7941290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позволять ребенку себя оскорблять, но не кричать и не грубить в ответ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Подумать, а не берет ли ребенок пример с Вас?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Противодействовать сквернословию следует сразу же, как только оно было замечено.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некоторых случаях работает частичное позволение.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Разработать систему штрафов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637949" cy="709865"/>
          </a:xfrm>
        </p:spPr>
        <p:txBody>
          <a:bodyPr/>
          <a:lstStyle/>
          <a:p>
            <a:pPr algn="ctr"/>
            <a:r>
              <a:rPr lang="ru-RU" b="1" dirty="0" smtClean="0"/>
              <a:t>ЗАВИСИМОЕ </a:t>
            </a:r>
            <a:br>
              <a:rPr lang="ru-RU" b="1" dirty="0" smtClean="0"/>
            </a:br>
            <a:r>
              <a:rPr lang="ru-RU" b="1" dirty="0" smtClean="0"/>
              <a:t>(АДДИКТИВНОЕ ) ПОВЕДЕНИЕ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92608" y="2489200"/>
            <a:ext cx="8650224" cy="353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Идти не в направлении тотального запрета, а </a:t>
            </a:r>
            <a:r>
              <a:rPr lang="ru-RU" sz="2000" b="1" dirty="0" smtClean="0">
                <a:solidFill>
                  <a:srgbClr val="FF0000"/>
                </a:solidFill>
              </a:rPr>
              <a:t>частичного допущения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алкоголя в определенных условиях и ситуациях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Говорить с подростком о </a:t>
            </a:r>
            <a:r>
              <a:rPr lang="ru-RU" sz="2000" b="1" dirty="0">
                <a:solidFill>
                  <a:srgbClr val="FF0000"/>
                </a:solidFill>
              </a:rPr>
              <a:t>грамотном употреблении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алкогольных напитков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Показывать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видеоролики с демонстрацией </a:t>
            </a:r>
            <a:r>
              <a:rPr lang="ru-RU" sz="2000" b="1" dirty="0">
                <a:solidFill>
                  <a:srgbClr val="FF0000"/>
                </a:solidFill>
              </a:rPr>
              <a:t>неадекватного поведения именно подростков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в состоянии алкогольного опьянения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Научить подростка определять </a:t>
            </a:r>
            <a:r>
              <a:rPr lang="ru-RU" sz="2000" b="1" dirty="0" smtClean="0">
                <a:solidFill>
                  <a:srgbClr val="FF0000"/>
                </a:solidFill>
              </a:rPr>
              <a:t>допустимое лично для него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количество спиртного с учетом его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градусности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564797" cy="709865"/>
          </a:xfrm>
        </p:spPr>
        <p:txBody>
          <a:bodyPr/>
          <a:lstStyle/>
          <a:p>
            <a:pPr algn="ctr"/>
            <a:r>
              <a:rPr lang="ru-RU" b="1" dirty="0" smtClean="0"/>
              <a:t>ХУЛИГАНСКИЕ ПОСТУПКИ И ПОБЕГИ ИЗ ДОМА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64382" y="2489200"/>
            <a:ext cx="7831562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Опираться на положительные качества подростка</a:t>
            </a: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Формировать  будущие жизненные устремления подростка, связанные с профессиональной ориентацией</a:t>
            </a: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Найти союзника в родителях подростка (не только жаловаться,  но и хвалить ребенка)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775109" cy="709865"/>
          </a:xfrm>
        </p:spPr>
        <p:txBody>
          <a:bodyPr/>
          <a:lstStyle/>
          <a:p>
            <a:pPr algn="ctr"/>
            <a:r>
              <a:rPr lang="ru-RU" b="1" dirty="0" smtClean="0"/>
              <a:t>ВОРОВСТВО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64382" y="2489200"/>
            <a:ext cx="8078450" cy="353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Успокоиться. Выяснить причину поступка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Спокойно выслушать ребенка и без лишних эмоций дать понять, насколько огорчены фактом воровства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Разговор желательно проводить без посторонних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Спокойная беседа и совместный поиск выхода-это то, что требуется ребенку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ВАЖНО! После того как ситуация была разобрана, больше к ней не возвращаться.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528221" cy="709865"/>
          </a:xfrm>
        </p:spPr>
        <p:txBody>
          <a:bodyPr/>
          <a:lstStyle/>
          <a:p>
            <a:pPr algn="ctr"/>
            <a:r>
              <a:rPr lang="ru-RU" b="1" dirty="0" smtClean="0"/>
              <a:t>ПРОГУЛЫ УЧЕБНЫХ ЗАНЯТИЙ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64" y="2489200"/>
            <a:ext cx="8796528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Установить причины поведения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Перевод в другой коллектив (школу)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Воспитание силы воли, стремления к преодолению трудностей и т.д.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Найти род деятельности, где ребенок сможет проявить себя и повысить собственную самооценку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912269" cy="709865"/>
          </a:xfrm>
        </p:spPr>
        <p:txBody>
          <a:bodyPr/>
          <a:lstStyle/>
          <a:p>
            <a:pPr algn="ctr"/>
            <a:r>
              <a:rPr lang="ru-RU" b="1" dirty="0" smtClean="0"/>
              <a:t>РАННИЙ СЕКСУАЛЬНЫЙ ОПЫТ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8160746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Наличие доступной, тактичной и научно-обоснованной информации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Необходимо формировать у подростков чувства ответственности за другого человека.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Говорить с подростками о последствиях половой жизни вне брака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692813" cy="709865"/>
          </a:xfrm>
        </p:spPr>
        <p:txBody>
          <a:bodyPr/>
          <a:lstStyle/>
          <a:p>
            <a:r>
              <a:rPr lang="ru-RU" b="1" dirty="0" smtClean="0"/>
              <a:t>РЕЙТИНГ ЗАВИСИМОГО ПОВЕДЕНИЯ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489200"/>
            <a:ext cx="7772400" cy="353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1.Шопинг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2.Зависимость от просмотра ТВ-программ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3.Зависимость от компьютерных игр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4.Страсть обсудить кого-то или что-то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5.Зависимость от фаст-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фуда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6.Пристрастие к азартным играм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7.Порнография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8.Алкогольная зависимость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9.Курение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10.Ипохондрия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5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158"/>
            <a:ext cx="8860536" cy="6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65176"/>
            <a:ext cx="8674608" cy="65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739" y="570484"/>
            <a:ext cx="6343671" cy="1276604"/>
          </a:xfrm>
        </p:spPr>
        <p:txBody>
          <a:bodyPr/>
          <a:lstStyle/>
          <a:p>
            <a:pPr algn="ctr"/>
            <a:r>
              <a:rPr lang="ru-RU" b="1" dirty="0" smtClean="0"/>
              <a:t>Факторы, обуславливающие </a:t>
            </a:r>
            <a:r>
              <a:rPr lang="ru-RU" b="1" dirty="0" err="1" smtClean="0"/>
              <a:t>девиантное</a:t>
            </a:r>
            <a:r>
              <a:rPr lang="ru-RU" b="1" dirty="0" smtClean="0"/>
              <a:t> поведение несовершеннолетних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9083" y="2489200"/>
            <a:ext cx="8984917" cy="41950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БИОЛОГИЧЕСКИЕ ФАКТОРЫ</a:t>
            </a:r>
            <a:endParaRPr 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295739" y="2999232"/>
            <a:ext cx="2788920" cy="107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17894" y="2907792"/>
            <a:ext cx="2551176" cy="126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780814" y="2999232"/>
            <a:ext cx="9144" cy="1399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59083" y="4224528"/>
            <a:ext cx="2057400" cy="1115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ГЕНЕТИЧЕСКИЕ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5314" y="4394708"/>
            <a:ext cx="2569464" cy="1490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ПСИХОФИЗИОЛО-</a:t>
            </a:r>
          </a:p>
          <a:p>
            <a:pPr algn="ctr"/>
            <a:r>
              <a:rPr lang="ru-RU" dirty="0" smtClean="0"/>
              <a:t>ГИЧЕСКИЕ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76644" y="4229100"/>
            <a:ext cx="2057400" cy="1115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ФИЗИОЛОГИ-</a:t>
            </a:r>
          </a:p>
          <a:p>
            <a:pPr algn="ctr"/>
            <a:r>
              <a:rPr lang="ru-RU" dirty="0" smtClean="0"/>
              <a:t>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519077" cy="709865"/>
          </a:xfrm>
        </p:spPr>
        <p:txBody>
          <a:bodyPr/>
          <a:lstStyle/>
          <a:p>
            <a:pPr algn="ctr"/>
            <a:r>
              <a:rPr lang="ru-RU" b="1" dirty="0" smtClean="0"/>
              <a:t>ПСИХОЛОГИЧЕСКИЕ ФАКТОРЫ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7328642" cy="353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ОБУСЛОВЛЕНЫ НАЛИЧИЕМ У РЕБЕНКА ПСИХОПАТАЛОГИИ ИЛИ АКЦЕНТУАЦИИ (ЧРЕЗМЕРНОЕ УСИЛЕНИЕ) ОТДЕЛЬНЫХ ЧЕРТ ХАРАКТЕРА.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080165" cy="901700"/>
          </a:xfrm>
        </p:spPr>
        <p:txBody>
          <a:bodyPr/>
          <a:lstStyle/>
          <a:p>
            <a:pPr algn="ctr"/>
            <a:r>
              <a:rPr lang="ru-RU" b="1" dirty="0"/>
              <a:t>СОЦИАЛЬНО-ПЕДАГОГИЧЕСКИЕ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1" y="2489200"/>
            <a:ext cx="7997365" cy="436880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marL="2257600" lvl="8" indent="0">
              <a:buNone/>
            </a:pPr>
            <a:endParaRPr lang="ru-RU" b="1" dirty="0"/>
          </a:p>
          <a:p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62656" y="2130552"/>
            <a:ext cx="1443397" cy="63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32747" y="2130552"/>
            <a:ext cx="1333813" cy="60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086780" y="2818384"/>
            <a:ext cx="3319272" cy="1014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Учебная </a:t>
            </a:r>
            <a:r>
              <a:rPr lang="ru-RU" dirty="0" err="1" smtClean="0"/>
              <a:t>дезадаптация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262287" y="2763520"/>
            <a:ext cx="3429000" cy="112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Стили семейных взаимоотношений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382287" y="3607308"/>
            <a:ext cx="301752" cy="647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H="1">
            <a:off x="6929992" y="3913632"/>
            <a:ext cx="228600" cy="125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230131" y="3613404"/>
            <a:ext cx="301752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8460" y="4254500"/>
            <a:ext cx="1641953" cy="78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Дисгармо-ничный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99632" y="5170424"/>
            <a:ext cx="1444751" cy="163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Неста-бильный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79793" y="4297680"/>
            <a:ext cx="1584792" cy="883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А</a:t>
            </a:r>
            <a:r>
              <a:rPr lang="ru-RU" b="1" dirty="0" err="1" smtClean="0"/>
              <a:t>социаль-ный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08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7582615" cy="1692720"/>
          </a:xfrm>
        </p:spPr>
        <p:txBody>
          <a:bodyPr/>
          <a:lstStyle/>
          <a:p>
            <a:pPr algn="ctr"/>
            <a:r>
              <a:rPr lang="ru-RU" b="1" dirty="0" smtClean="0"/>
              <a:t>СОЦИАЛЬНО-ЭКОНОМИЧЕСКИЕ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1347744" y="3725769"/>
            <a:ext cx="7646623" cy="25368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МОРАЛЬНО-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ЭТИЧЕСКИЕ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48" y="3987926"/>
            <a:ext cx="4178374" cy="2742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082926"/>
            <a:ext cx="2313432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7693152" y="45628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0" y="457116"/>
            <a:ext cx="8781826" cy="59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601373" cy="709865"/>
          </a:xfrm>
        </p:spPr>
        <p:txBody>
          <a:bodyPr/>
          <a:lstStyle/>
          <a:p>
            <a:pPr algn="ctr"/>
            <a:r>
              <a:rPr lang="ru-RU" b="1" dirty="0"/>
              <a:t>КРАТКИЙ АЛГОРИТМ ВЗАИМОДЕЙСТВИЯ С ПОДРОСТКОМ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8582" y="2580640"/>
            <a:ext cx="7502378" cy="3530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Успокоиться!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Выяснить причину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Предложить. А лучше совместно                                   придумать иные способы  получения                            желаемого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Разработать стратегию достижения                       (поставить ближайшие и долгосрочные цели)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Объяснить как завершить уже имеющуюся ситуацию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6" y="2144268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192</TotalTime>
  <Words>382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Совет директоров</vt:lpstr>
      <vt:lpstr>ЗАДАЧКА ДЛЯ РОДИТЕЛЕЙ</vt:lpstr>
      <vt:lpstr>Презентация PowerPoint</vt:lpstr>
      <vt:lpstr>Презентация PowerPoint</vt:lpstr>
      <vt:lpstr>Факторы, обуславливающие девиантное поведение несовершеннолетних</vt:lpstr>
      <vt:lpstr>ПСИХОЛОГИЧЕСКИЕ ФАКТОРЫ </vt:lpstr>
      <vt:lpstr>СОЦИАЛЬНО-ПЕДАГОГИЧЕСКИЕ ФАКТОРЫ</vt:lpstr>
      <vt:lpstr>СОЦИАЛЬНО-ЭКОНОМИЧЕСКИЕ</vt:lpstr>
      <vt:lpstr>Презентация PowerPoint</vt:lpstr>
      <vt:lpstr>КРАТКИЙ АЛГОРИТМ ВЗАИМОДЕЙСТВИЯ С ПОДРОСТКОМ</vt:lpstr>
      <vt:lpstr>Презентация PowerPoint</vt:lpstr>
      <vt:lpstr>ГРУБОСТЬ  (НЕНОРМАТИВНАЯ ЛЕКСИКА)</vt:lpstr>
      <vt:lpstr>ЗАВИСИМОЕ  (АДДИКТИВНОЕ ) ПОВЕДЕНИЕ</vt:lpstr>
      <vt:lpstr>ХУЛИГАНСКИЕ ПОСТУПКИ И ПОБЕГИ ИЗ ДОМА</vt:lpstr>
      <vt:lpstr>ВОРОВСТВО</vt:lpstr>
      <vt:lpstr>ПРОГУЛЫ УЧЕБНЫХ ЗАНЯТИЙ</vt:lpstr>
      <vt:lpstr>РАННИЙ СЕКСУАЛЬНЫЙ ОПЫТ</vt:lpstr>
      <vt:lpstr>РЕЙТИНГ ЗАВИСИМОГО ПОВЕДЕНИЯ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ЗАДАЧКА ДЛЯ        РОДИТЕЛЕЙ</dc:title>
  <dc:creator>оксана гордаш</dc:creator>
  <cp:lastModifiedBy>оксана гордаш</cp:lastModifiedBy>
  <cp:revision>22</cp:revision>
  <dcterms:created xsi:type="dcterms:W3CDTF">2017-03-12T15:57:22Z</dcterms:created>
  <dcterms:modified xsi:type="dcterms:W3CDTF">2017-04-24T16:33:09Z</dcterms:modified>
</cp:coreProperties>
</file>