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67" r:id="rId4"/>
    <p:sldId id="270" r:id="rId5"/>
    <p:sldId id="272" r:id="rId6"/>
    <p:sldId id="271" r:id="rId7"/>
    <p:sldId id="274" r:id="rId8"/>
    <p:sldId id="277" r:id="rId9"/>
    <p:sldId id="278" r:id="rId10"/>
    <p:sldId id="275" r:id="rId11"/>
    <p:sldId id="258" r:id="rId12"/>
    <p:sldId id="259" r:id="rId13"/>
    <p:sldId id="276" r:id="rId14"/>
    <p:sldId id="260" r:id="rId15"/>
    <p:sldId id="266" r:id="rId16"/>
    <p:sldId id="261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65" r:id="rId26"/>
    <p:sldId id="287" r:id="rId27"/>
    <p:sldId id="288" r:id="rId28"/>
  </p:sldIdLst>
  <p:sldSz cx="9144000" cy="6858000" type="screen4x3"/>
  <p:notesSz cx="6735763" cy="9799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8" autoAdjust="0"/>
  </p:normalViewPr>
  <p:slideViewPr>
    <p:cSldViewPr>
      <p:cViewPr>
        <p:scale>
          <a:sx n="66" d="100"/>
          <a:sy n="66" d="100"/>
        </p:scale>
        <p:origin x="-1200" y="-8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16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16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D895FF-0BA2-48DC-8131-1959112279E4}" type="datetimeFigureOut">
              <a:rPr lang="ru-RU" smtClean="0"/>
              <a:t>14.04.2016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3638" y="1225550"/>
            <a:ext cx="4408487" cy="33067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16076"/>
            <a:ext cx="5388610" cy="385860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07956"/>
            <a:ext cx="2918831" cy="4916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07956"/>
            <a:ext cx="2918831" cy="4916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48B7CB-3DAC-4626-A148-3D2C6E25A9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3722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59BE7B-AC7D-4A3B-AC57-04553CDBB34E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645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8B7CB-3DAC-4626-A148-3D2C6E25A90F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2399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12" Type="http://schemas.openxmlformats.org/officeDocument/2006/relationships/image" Target="../media/image6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jpeg"/><Relationship Id="rId5" Type="http://schemas.openxmlformats.org/officeDocument/2006/relationships/image" Target="../media/image54.jpeg"/><Relationship Id="rId15" Type="http://schemas.openxmlformats.org/officeDocument/2006/relationships/image" Target="../media/image64.jpeg"/><Relationship Id="rId10" Type="http://schemas.openxmlformats.org/officeDocument/2006/relationships/image" Target="../media/image59.png"/><Relationship Id="rId4" Type="http://schemas.openxmlformats.org/officeDocument/2006/relationships/image" Target="../media/image53.jpe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3" Type="http://schemas.openxmlformats.org/officeDocument/2006/relationships/image" Target="../media/image45.png"/><Relationship Id="rId7" Type="http://schemas.openxmlformats.org/officeDocument/2006/relationships/image" Target="../media/image72.png"/><Relationship Id="rId12" Type="http://schemas.openxmlformats.org/officeDocument/2006/relationships/image" Target="../media/image77.gif"/><Relationship Id="rId17" Type="http://schemas.openxmlformats.org/officeDocument/2006/relationships/image" Target="../media/image82.png"/><Relationship Id="rId2" Type="http://schemas.openxmlformats.org/officeDocument/2006/relationships/image" Target="../media/image68.jpg"/><Relationship Id="rId16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11" Type="http://schemas.openxmlformats.org/officeDocument/2006/relationships/image" Target="../media/image76.png"/><Relationship Id="rId5" Type="http://schemas.openxmlformats.org/officeDocument/2006/relationships/image" Target="../media/image70.jpeg"/><Relationship Id="rId15" Type="http://schemas.openxmlformats.org/officeDocument/2006/relationships/image" Target="../media/image80.png"/><Relationship Id="rId10" Type="http://schemas.openxmlformats.org/officeDocument/2006/relationships/image" Target="../media/image75.jpg"/><Relationship Id="rId4" Type="http://schemas.openxmlformats.org/officeDocument/2006/relationships/image" Target="../media/image69.png"/><Relationship Id="rId9" Type="http://schemas.openxmlformats.org/officeDocument/2006/relationships/image" Target="../media/image74.jpeg"/><Relationship Id="rId14" Type="http://schemas.openxmlformats.org/officeDocument/2006/relationships/image" Target="../media/image7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jpe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g"/><Relationship Id="rId5" Type="http://schemas.openxmlformats.org/officeDocument/2006/relationships/image" Target="../media/image98.png"/><Relationship Id="rId4" Type="http://schemas.openxmlformats.org/officeDocument/2006/relationships/image" Target="../media/image97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5.png"/><Relationship Id="rId4" Type="http://schemas.openxmlformats.org/officeDocument/2006/relationships/image" Target="../media/image10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95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jpeg"/><Relationship Id="rId5" Type="http://schemas.openxmlformats.org/officeDocument/2006/relationships/image" Target="../media/image111.png"/><Relationship Id="rId4" Type="http://schemas.openxmlformats.org/officeDocument/2006/relationships/image" Target="../media/image110.png"/><Relationship Id="rId9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0.jpeg"/><Relationship Id="rId7" Type="http://schemas.openxmlformats.org/officeDocument/2006/relationships/image" Target="../media/image1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jpeg"/><Relationship Id="rId7" Type="http://schemas.openxmlformats.org/officeDocument/2006/relationships/image" Target="../media/image20.png"/><Relationship Id="rId12" Type="http://schemas.openxmlformats.org/officeDocument/2006/relationships/image" Target="../media/image34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33.jpeg"/><Relationship Id="rId5" Type="http://schemas.openxmlformats.org/officeDocument/2006/relationships/image" Target="../media/image28.jpeg"/><Relationship Id="rId10" Type="http://schemas.openxmlformats.org/officeDocument/2006/relationships/image" Target="../media/image32.jpeg"/><Relationship Id="rId4" Type="http://schemas.openxmlformats.org/officeDocument/2006/relationships/image" Target="../media/image27.jpeg"/><Relationship Id="rId9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954" y="-171400"/>
            <a:ext cx="9264204" cy="70294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895079"/>
            <a:ext cx="7772400" cy="1470025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Общий порядок проведения ГИА-9</a:t>
            </a:r>
            <a:endParaRPr lang="ru-RU" b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60032" y="4509120"/>
            <a:ext cx="4283968" cy="769640"/>
          </a:xfrm>
        </p:spPr>
        <p:txBody>
          <a:bodyPr>
            <a:noAutofit/>
          </a:bodyPr>
          <a:lstStyle/>
          <a:p>
            <a:r>
              <a:rPr lang="ru-RU" sz="1600" b="1" dirty="0" err="1" smtClean="0">
                <a:solidFill>
                  <a:schemeClr val="tx1"/>
                </a:solidFill>
                <a:latin typeface="Book Antiqua" pitchFamily="18" charset="0"/>
              </a:rPr>
              <a:t>Типакова</a:t>
            </a:r>
            <a:r>
              <a:rPr lang="ru-RU" sz="1600" b="1" dirty="0" smtClean="0">
                <a:solidFill>
                  <a:schemeClr val="tx1"/>
                </a:solidFill>
                <a:latin typeface="Book Antiqua" pitchFamily="18" charset="0"/>
              </a:rPr>
              <a:t> Екатерина Олеговна</a:t>
            </a:r>
            <a:r>
              <a:rPr lang="ru-RU" sz="1400" dirty="0" smtClean="0">
                <a:solidFill>
                  <a:schemeClr val="tx1"/>
                </a:solidFill>
                <a:latin typeface="Book Antiqua" pitchFamily="18" charset="0"/>
              </a:rPr>
              <a:t>, начальник отдела организационного сопровождения ГИА</a:t>
            </a:r>
            <a:endParaRPr lang="ru-RU" sz="1400" dirty="0">
              <a:solidFill>
                <a:schemeClr val="tx1"/>
              </a:solidFill>
              <a:latin typeface="Book Antiqua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6632"/>
            <a:ext cx="923452" cy="9361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82051" y="188640"/>
            <a:ext cx="7789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Министерство образования, науки и молодежи Республики Крым</a:t>
            </a: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ГКУ «Центр оценки и мониторинга качества образования»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01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155" y="-99392"/>
            <a:ext cx="9605782" cy="7367474"/>
          </a:xfrm>
        </p:spPr>
      </p:pic>
      <p:sp>
        <p:nvSpPr>
          <p:cNvPr id="9" name="Прямоугольник 8"/>
          <p:cNvSpPr/>
          <p:nvPr/>
        </p:nvSpPr>
        <p:spPr>
          <a:xfrm>
            <a:off x="0" y="645656"/>
            <a:ext cx="6156176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901700">
              <a:buClr>
                <a:srgbClr val="FF0000"/>
              </a:buClr>
              <a:buSzPct val="150000"/>
              <a:buFont typeface="Wingdings" pitchFamily="2" charset="2"/>
              <a:buChar char="ü"/>
            </a:pPr>
            <a:r>
              <a:rPr lang="ru-RU" sz="2800" b="1" dirty="0">
                <a:solidFill>
                  <a:srgbClr val="C00000"/>
                </a:solidFill>
                <a:latin typeface="Book Antiqua" pitchFamily="18" charset="0"/>
              </a:rPr>
              <a:t>За</a:t>
            </a:r>
            <a:r>
              <a:rPr lang="ru-RU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Book Antiqua" pitchFamily="18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latin typeface="Book Antiqua" pitchFamily="18" charset="0"/>
              </a:rPr>
              <a:t>один день до </a:t>
            </a:r>
            <a:r>
              <a:rPr lang="ru-RU" sz="2800" b="1" dirty="0" smtClean="0">
                <a:solidFill>
                  <a:srgbClr val="C00000"/>
                </a:solidFill>
                <a:latin typeface="Book Antiqua" pitchFamily="18" charset="0"/>
              </a:rPr>
              <a:t>экзамена</a:t>
            </a:r>
          </a:p>
          <a:p>
            <a:pPr>
              <a:buClr>
                <a:srgbClr val="FF0000"/>
              </a:buClr>
              <a:buSzPct val="150000"/>
            </a:pPr>
            <a:r>
              <a:rPr lang="ru-RU" sz="2400" b="1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400" b="1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совместно с </a:t>
            </a:r>
            <a:r>
              <a:rPr lang="ru-RU" sz="2400" b="1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руководителем</a:t>
            </a:r>
          </a:p>
          <a:p>
            <a:pPr>
              <a:buClr>
                <a:srgbClr val="FF0000"/>
              </a:buClr>
              <a:buSzPct val="150000"/>
            </a:pPr>
            <a:r>
              <a:rPr lang="ru-RU" sz="2400" b="1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ОО </a:t>
            </a:r>
            <a:r>
              <a:rPr lang="ru-RU" sz="2400" b="1" u="sng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руководитель ППЭ  </a:t>
            </a:r>
            <a:r>
              <a:rPr lang="ru-RU" sz="2400" b="1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обязан </a:t>
            </a:r>
            <a:r>
              <a:rPr lang="ru-RU" sz="2400" b="1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обеспечить готовность ППЭ</a:t>
            </a:r>
          </a:p>
          <a:p>
            <a:pPr>
              <a:buClr>
                <a:srgbClr val="FF0000"/>
              </a:buClr>
              <a:buSzPct val="150000"/>
            </a:pPr>
            <a:r>
              <a:rPr lang="ru-RU" sz="2400" b="1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</a:p>
        </p:txBody>
      </p:sp>
      <p:pic>
        <p:nvPicPr>
          <p:cNvPr id="2050" name="Picture 2" descr="C:\Users\useinova\Desktop\922890b5b379c1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0"/>
            <a:ext cx="2736304" cy="186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80528" y="1864938"/>
            <a:ext cx="5814392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buClr>
                <a:srgbClr val="FF0000"/>
              </a:buClr>
              <a:buSzPct val="150000"/>
            </a:pPr>
            <a:endParaRPr lang="ru-RU" sz="2500" b="1" dirty="0" smtClean="0">
              <a:solidFill>
                <a:prstClr val="black">
                  <a:lumMod val="95000"/>
                  <a:lumOff val="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lvl="1">
              <a:buClr>
                <a:srgbClr val="FF0000"/>
              </a:buClr>
              <a:buSzPct val="150000"/>
            </a:pPr>
            <a:r>
              <a:rPr lang="ru-RU" sz="2500" b="1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Заполнить </a:t>
            </a:r>
            <a:r>
              <a:rPr lang="ru-RU" sz="2500" b="1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«Акт готовности ППЭ» (совместно с руководителем ОО)</a:t>
            </a:r>
          </a:p>
          <a:p>
            <a:pPr indent="901700" algn="just">
              <a:buClr>
                <a:srgbClr val="FF0000"/>
              </a:buClr>
              <a:buSzPct val="150000"/>
              <a:buFont typeface="Wingdings" pitchFamily="2" charset="2"/>
              <a:buChar char="ü"/>
            </a:pPr>
            <a:endParaRPr lang="ru-RU" sz="2500" b="1" dirty="0">
              <a:solidFill>
                <a:prstClr val="black">
                  <a:lumMod val="95000"/>
                  <a:lumOff val="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marL="85725" algn="just">
              <a:buClr>
                <a:srgbClr val="FF0000"/>
              </a:buClr>
              <a:buSzPct val="150000"/>
              <a:buFont typeface="Wingdings" pitchFamily="2" charset="2"/>
              <a:buChar char="ü"/>
              <a:tabLst>
                <a:tab pos="449263" algn="l"/>
              </a:tabLst>
            </a:pPr>
            <a:r>
              <a:rPr lang="ru-RU" sz="2500" b="1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Провести инструктаж </a:t>
            </a:r>
            <a:r>
              <a:rPr lang="ru-RU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под подпись </a:t>
            </a:r>
            <a:r>
              <a:rPr lang="ru-RU" sz="2500" b="1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со </a:t>
            </a:r>
            <a:r>
              <a:rPr lang="ru-RU" sz="2500" b="1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всеми работниками ППЭ и </a:t>
            </a:r>
            <a:r>
              <a:rPr lang="ru-RU" sz="2500" b="1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ознакомить </a:t>
            </a:r>
            <a:r>
              <a:rPr lang="ru-RU" sz="2500" b="1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 документами,</a:t>
            </a:r>
          </a:p>
          <a:p>
            <a:pPr marL="85725" algn="just">
              <a:buClr>
                <a:srgbClr val="FF0000"/>
              </a:buClr>
              <a:buSzPct val="150000"/>
            </a:pPr>
            <a:r>
              <a:rPr lang="ru-RU" sz="2500" b="1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регламентирующими </a:t>
            </a:r>
            <a:r>
              <a:rPr lang="ru-RU" sz="2500" b="1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проведение </a:t>
            </a:r>
            <a:r>
              <a:rPr lang="ru-RU" sz="2500" b="1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ГИА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024" y="2476637"/>
            <a:ext cx="3312368" cy="271614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180528" y="3514"/>
            <a:ext cx="720080" cy="545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9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1631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1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tipakova\Desktop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80727"/>
            <a:ext cx="1659503" cy="177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tipakova\Desktop\index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117" y="980727"/>
            <a:ext cx="2145299" cy="156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tipakova\Desktop\a0866f4cd411ebe9b67e44586cccfae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637" y="958655"/>
            <a:ext cx="2857499" cy="173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tipakova\Desktop\b1072-k_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23" y="3620780"/>
            <a:ext cx="1744155" cy="141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21466" y="195317"/>
            <a:ext cx="40288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За день до начала экзамена в ППЭ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2389190"/>
            <a:ext cx="2095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Технический специалист</a:t>
            </a:r>
            <a:endParaRPr lang="ru-RU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516216" y="2543077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Руководитель ППЭ</a:t>
            </a:r>
            <a:endParaRPr lang="ru-RU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979712" y="2712356"/>
            <a:ext cx="4526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Тестирование системы видеонаблюдения  в режиме «</a:t>
            </a:r>
            <a:r>
              <a:rPr lang="ru-RU" sz="1600" b="1" dirty="0" err="1" smtClean="0"/>
              <a:t>оффлайн</a:t>
            </a:r>
            <a:r>
              <a:rPr lang="ru-RU" sz="1600" b="1" dirty="0" smtClean="0"/>
              <a:t>» в ППЭ</a:t>
            </a:r>
            <a:endParaRPr lang="ru-RU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979712" y="3649245"/>
            <a:ext cx="19857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В </a:t>
            </a:r>
            <a:r>
              <a:rPr lang="ru-RU" sz="1600" b="1" u="sng" dirty="0" smtClean="0"/>
              <a:t>штабе</a:t>
            </a:r>
            <a:r>
              <a:rPr lang="ru-RU" sz="1600" b="1" dirty="0" smtClean="0"/>
              <a:t> ППЭ с </a:t>
            </a:r>
            <a:r>
              <a:rPr lang="ru-RU" sz="1600" b="1" dirty="0" smtClean="0">
                <a:solidFill>
                  <a:srgbClr val="FF0000"/>
                </a:solidFill>
              </a:rPr>
              <a:t>8.00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1614" y="3301714"/>
            <a:ext cx="4200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В день экзамена: </a:t>
            </a:r>
            <a:r>
              <a:rPr lang="ru-RU" b="1" u="sng" dirty="0" smtClean="0">
                <a:solidFill>
                  <a:srgbClr val="FF0000"/>
                </a:solidFill>
              </a:rPr>
              <a:t>до начала </a:t>
            </a:r>
            <a:r>
              <a:rPr lang="ru-RU" b="1" dirty="0" smtClean="0">
                <a:solidFill>
                  <a:srgbClr val="FF0000"/>
                </a:solidFill>
              </a:rPr>
              <a:t>включается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66878" y="4018577"/>
            <a:ext cx="32577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В </a:t>
            </a:r>
            <a:r>
              <a:rPr lang="ru-RU" sz="1600" b="1" u="sng" dirty="0" smtClean="0"/>
              <a:t>аудиториях </a:t>
            </a:r>
            <a:r>
              <a:rPr lang="ru-RU" sz="1600" b="1" dirty="0" smtClean="0"/>
              <a:t>не позднее </a:t>
            </a:r>
            <a:r>
              <a:rPr lang="ru-RU" sz="1600" b="1" dirty="0" smtClean="0">
                <a:solidFill>
                  <a:srgbClr val="FF0000"/>
                </a:solidFill>
              </a:rPr>
              <a:t>9.00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36096" y="3279913"/>
            <a:ext cx="2958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>
                <a:solidFill>
                  <a:srgbClr val="FF0000"/>
                </a:solidFill>
              </a:rPr>
              <a:t>п</a:t>
            </a:r>
            <a:r>
              <a:rPr lang="ru-RU" b="1" u="sng" dirty="0" smtClean="0">
                <a:solidFill>
                  <a:srgbClr val="FF0000"/>
                </a:solidFill>
              </a:rPr>
              <a:t>о окончании </a:t>
            </a:r>
            <a:r>
              <a:rPr lang="ru-RU" b="1" dirty="0" smtClean="0">
                <a:solidFill>
                  <a:srgbClr val="FF0000"/>
                </a:solidFill>
              </a:rPr>
              <a:t>выключается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32040" y="3649245"/>
            <a:ext cx="4211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В </a:t>
            </a:r>
            <a:r>
              <a:rPr lang="ru-RU" sz="1600" b="1" u="sng" dirty="0" smtClean="0"/>
              <a:t>аудитории</a:t>
            </a:r>
            <a:r>
              <a:rPr lang="ru-RU" sz="1600" b="1" dirty="0" smtClean="0"/>
              <a:t> по указанию руководителя ППЭ </a:t>
            </a:r>
            <a:endParaRPr lang="ru-RU" sz="1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860032" y="4003188"/>
            <a:ext cx="4407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  В </a:t>
            </a:r>
            <a:r>
              <a:rPr lang="ru-RU" sz="1600" b="1" u="sng" dirty="0" smtClean="0"/>
              <a:t>штабе</a:t>
            </a:r>
            <a:r>
              <a:rPr lang="ru-RU" sz="1600" b="1" dirty="0" smtClean="0"/>
              <a:t> после копирования всех работ для           проверки</a:t>
            </a:r>
            <a:endParaRPr lang="ru-RU" sz="1600" b="1" dirty="0"/>
          </a:p>
        </p:txBody>
      </p:sp>
      <p:pic>
        <p:nvPicPr>
          <p:cNvPr id="3074" name="Picture 2" descr="C:\Users\tipakova\Desktop\dvddsc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847" y="4846869"/>
            <a:ext cx="2482933" cy="139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31318" y="4870901"/>
            <a:ext cx="18178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/>
              <a:t>в</a:t>
            </a:r>
            <a:r>
              <a:rPr lang="ru-RU" b="1" dirty="0" smtClean="0"/>
              <a:t>идеозаписи из </a:t>
            </a:r>
          </a:p>
          <a:p>
            <a:pPr algn="ctr"/>
            <a:r>
              <a:rPr lang="ru-RU" b="1" dirty="0" smtClean="0"/>
              <a:t>аудиторий ППЭ</a:t>
            </a:r>
            <a:endParaRPr lang="ru-RU" b="1" dirty="0"/>
          </a:p>
        </p:txBody>
      </p:sp>
      <p:pic>
        <p:nvPicPr>
          <p:cNvPr id="21" name="Picture 2" descr="E:\картинки\0003-018-Detskij-sad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676" y="4673541"/>
            <a:ext cx="1424767" cy="125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254990" y="4528551"/>
            <a:ext cx="761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РЦОИ</a:t>
            </a:r>
            <a:endParaRPr lang="ru-RU" b="1" dirty="0"/>
          </a:p>
        </p:txBody>
      </p:sp>
      <p:sp>
        <p:nvSpPr>
          <p:cNvPr id="18" name="Стрелка влево 17"/>
          <p:cNvSpPr/>
          <p:nvPr/>
        </p:nvSpPr>
        <p:spPr>
          <a:xfrm>
            <a:off x="4163443" y="4897883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4163443" y="4590106"/>
            <a:ext cx="1114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передаются</a:t>
            </a:r>
            <a:endParaRPr lang="ru-RU" sz="1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37524" y="177479"/>
            <a:ext cx="804055" cy="7453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10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45998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22" y="-69724"/>
            <a:ext cx="9246849" cy="7029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90809" y="128245"/>
            <a:ext cx="4475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Допуск работников в ППЭ в день экзамена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075" name="Picture 3" descr="C:\Users\tipakova\Desktop\8pxvea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5" y="2183193"/>
            <a:ext cx="1840922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tipakova\Desktop\47664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525" y="594220"/>
            <a:ext cx="1733561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rot="10800000" flipV="1">
            <a:off x="478523" y="2983188"/>
            <a:ext cx="897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Не позднее 8.00 в ППЭ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7281" y="492354"/>
            <a:ext cx="13561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/>
              <a:t>Руководитель ОО</a:t>
            </a:r>
            <a:endParaRPr lang="ru-RU" sz="1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-19478" y="2121837"/>
            <a:ext cx="14535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Руководитель ППЭ</a:t>
            </a:r>
            <a:endParaRPr lang="ru-RU" sz="1200" b="1" dirty="0"/>
          </a:p>
        </p:txBody>
      </p:sp>
      <p:sp>
        <p:nvSpPr>
          <p:cNvPr id="11" name="Стрелка вниз 10"/>
          <p:cNvSpPr/>
          <p:nvPr/>
        </p:nvSpPr>
        <p:spPr>
          <a:xfrm rot="16200000">
            <a:off x="2242190" y="2470583"/>
            <a:ext cx="484632" cy="10757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1753087" y="1937815"/>
            <a:ext cx="12952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/>
              <a:t> назначает</a:t>
            </a:r>
          </a:p>
          <a:p>
            <a:pPr algn="ctr"/>
            <a:r>
              <a:rPr lang="ru-RU" sz="1200" b="1" dirty="0" smtClean="0"/>
              <a:t> ответственного </a:t>
            </a:r>
          </a:p>
          <a:p>
            <a:pPr algn="ctr"/>
            <a:r>
              <a:rPr lang="ru-RU" sz="1200" b="1" dirty="0" smtClean="0"/>
              <a:t>за регистрацию</a:t>
            </a:r>
          </a:p>
          <a:p>
            <a:pPr algn="ctr"/>
            <a:r>
              <a:rPr lang="ru-RU" sz="1200" b="1" dirty="0" smtClean="0"/>
              <a:t> работников</a:t>
            </a:r>
            <a:endParaRPr lang="ru-RU" sz="1200" b="1" dirty="0"/>
          </a:p>
        </p:txBody>
      </p:sp>
      <p:pic>
        <p:nvPicPr>
          <p:cNvPr id="3077" name="Picture 5" descr="C:\Users\tipakova\Desktop\6239166830716db169cc6b8fabc6d8af6c5138771e_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759" y="1413067"/>
            <a:ext cx="1665879" cy="203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 rot="10800000" flipV="1">
            <a:off x="3347864" y="1169988"/>
            <a:ext cx="1989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До </a:t>
            </a:r>
            <a:r>
              <a:rPr lang="ru-RU" sz="1400" b="1" dirty="0" smtClean="0">
                <a:solidFill>
                  <a:srgbClr val="FF0000"/>
                </a:solidFill>
              </a:rPr>
              <a:t>8.30</a:t>
            </a:r>
            <a:r>
              <a:rPr lang="ru-RU" sz="1400" b="1" dirty="0" smtClean="0"/>
              <a:t> допуск в ППЭ</a:t>
            </a:r>
            <a:endParaRPr lang="ru-RU" sz="1400" b="1" dirty="0"/>
          </a:p>
        </p:txBody>
      </p:sp>
      <p:pic>
        <p:nvPicPr>
          <p:cNvPr id="3078" name="Picture 6" descr="C:\Users\tipakova\Desktop\Снимок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774" y="1350789"/>
            <a:ext cx="1422248" cy="2012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tipakova\Desktop\190px-Russian_passport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654" y="506194"/>
            <a:ext cx="579120" cy="84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 rot="18342551">
            <a:off x="5348372" y="2213500"/>
            <a:ext cx="18104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Список работников ППЭ</a:t>
            </a:r>
            <a:endParaRPr lang="ru-RU" sz="1200" b="1" dirty="0"/>
          </a:p>
        </p:txBody>
      </p:sp>
      <p:pic>
        <p:nvPicPr>
          <p:cNvPr id="3080" name="Picture 8" descr="C:\Users\tipakova\Desktop\1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726" y="410824"/>
            <a:ext cx="1505090" cy="153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092280" y="312911"/>
            <a:ext cx="12762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Медработник</a:t>
            </a:r>
            <a:endParaRPr lang="ru-RU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697675" y="1829103"/>
            <a:ext cx="300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+</a:t>
            </a:r>
            <a:endParaRPr lang="ru-R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209881" y="2102163"/>
            <a:ext cx="1297935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Приказ о направлении в ППЭ</a:t>
            </a:r>
            <a:endParaRPr lang="ru-RU" sz="12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640" y="3547158"/>
            <a:ext cx="1670192" cy="14901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07" y="4532594"/>
            <a:ext cx="2729865" cy="179926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607" y="4080647"/>
            <a:ext cx="1433711" cy="95521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23" y="3912042"/>
            <a:ext cx="624048" cy="91582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 rot="20657754">
            <a:off x="671114" y="5053930"/>
            <a:ext cx="21709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Места для личных вещей</a:t>
            </a:r>
            <a:endParaRPr lang="ru-RU" sz="1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1035528" y="3908106"/>
            <a:ext cx="1986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До входа в ППЭ!!!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4" name="Выгнутая вверх стрелка 23"/>
          <p:cNvSpPr/>
          <p:nvPr/>
        </p:nvSpPr>
        <p:spPr>
          <a:xfrm>
            <a:off x="486169" y="4324543"/>
            <a:ext cx="807158" cy="49727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Выгнутая вверх стрелка 24"/>
          <p:cNvSpPr/>
          <p:nvPr/>
        </p:nvSpPr>
        <p:spPr>
          <a:xfrm rot="20732424" flipH="1">
            <a:off x="1976927" y="4356954"/>
            <a:ext cx="1183323" cy="43244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13393" y="3569735"/>
            <a:ext cx="1823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FF0000"/>
                </a:solidFill>
              </a:rPr>
              <a:t>8.30</a:t>
            </a:r>
            <a:r>
              <a:rPr lang="ru-RU" b="1" u="sng" dirty="0" smtClean="0"/>
              <a:t> инструктаж в Штабе ППЭ</a:t>
            </a:r>
            <a:endParaRPr lang="ru-RU" b="1" u="sng" dirty="0"/>
          </a:p>
        </p:txBody>
      </p:sp>
      <p:sp>
        <p:nvSpPr>
          <p:cNvPr id="28" name="Стрелка вправо 27"/>
          <p:cNvSpPr/>
          <p:nvPr/>
        </p:nvSpPr>
        <p:spPr>
          <a:xfrm rot="1201640">
            <a:off x="1848708" y="3487566"/>
            <a:ext cx="2537981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право 28"/>
          <p:cNvSpPr/>
          <p:nvPr/>
        </p:nvSpPr>
        <p:spPr>
          <a:xfrm rot="19440242">
            <a:off x="6623952" y="4308524"/>
            <a:ext cx="78807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13393" y="4178451"/>
            <a:ext cx="2120770" cy="144497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856754" y="3235772"/>
            <a:ext cx="20504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/>
              <a:t>Организатор вне аудитории</a:t>
            </a:r>
            <a:endParaRPr lang="ru-RU" sz="1200" b="1" dirty="0"/>
          </a:p>
        </p:txBody>
      </p:sp>
      <p:pic>
        <p:nvPicPr>
          <p:cNvPr id="1026" name="Picture 2" descr="C:\Users\tipakova\Desktop\i_028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516" y="1554638"/>
            <a:ext cx="841257" cy="162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люс 19"/>
          <p:cNvSpPr/>
          <p:nvPr/>
        </p:nvSpPr>
        <p:spPr>
          <a:xfrm>
            <a:off x="4417077" y="2090294"/>
            <a:ext cx="378578" cy="383871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C:\Users\tipakova\Desktop\4766418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745" y="594220"/>
            <a:ext cx="1465341" cy="122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886566" y="1576936"/>
            <a:ext cx="7841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/>
              <a:t>Член ГЭК</a:t>
            </a:r>
            <a:endParaRPr lang="ru-RU" sz="1200" b="1" dirty="0"/>
          </a:p>
        </p:txBody>
      </p:sp>
      <p:sp>
        <p:nvSpPr>
          <p:cNvPr id="26" name="Выгнутая вправо стрелка 25"/>
          <p:cNvSpPr/>
          <p:nvPr/>
        </p:nvSpPr>
        <p:spPr>
          <a:xfrm>
            <a:off x="1293327" y="1640492"/>
            <a:ext cx="506491" cy="154124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5807" y="-46306"/>
            <a:ext cx="866781" cy="6139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11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65660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экзамену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251520" y="1600200"/>
            <a:ext cx="843528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 в аудитории должен:</a:t>
            </a:r>
          </a:p>
          <a:p>
            <a:pPr marL="0" indent="0">
              <a:buNone/>
            </a:pPr>
            <a:endParaRPr lang="ru-RU" sz="1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1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9.15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пройти в свою аудиторию;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роверить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готовность средств 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видеозаписи;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Оформить на доске образец                                                                                                                     регистрационных полей бланка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7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начала и окончания экзамена.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7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(допускается оформление за день до начала экзамена)</a:t>
            </a:r>
          </a:p>
          <a:p>
            <a:pPr marL="0" indent="0">
              <a:buNone/>
            </a:pPr>
            <a:endParaRPr lang="ru-RU" sz="1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endParaRPr lang="ru-RU" sz="1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400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трелка вправо 11"/>
          <p:cNvSpPr/>
          <p:nvPr/>
        </p:nvSpPr>
        <p:spPr>
          <a:xfrm>
            <a:off x="3995936" y="3933056"/>
            <a:ext cx="1440160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377874"/>
            <a:ext cx="864096" cy="862746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57200" y="5013176"/>
            <a:ext cx="8147248" cy="1333473"/>
          </a:xfrm>
          <a:prstGeom prst="rect">
            <a:avLst/>
          </a:prstGeom>
          <a:noFill/>
          <a:ln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При 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заполнении регистрационных бланков участниками 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ГВЭ</a:t>
            </a:r>
          </a:p>
          <a:p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используется  список кодов ОО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417638"/>
            <a:ext cx="1257522" cy="11946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901" y="2612284"/>
            <a:ext cx="3194499" cy="227580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39552" y="260648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12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73732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512" y="2939256"/>
            <a:ext cx="2466975" cy="1847850"/>
          </a:xfrm>
        </p:spPr>
      </p:pic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680" y="-73401"/>
            <a:ext cx="9192680" cy="7097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50110" y="36014"/>
            <a:ext cx="3622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Допуск участников в ППЭ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389" y="810923"/>
            <a:ext cx="2862197" cy="30024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21217" y="349258"/>
            <a:ext cx="1410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С 9.15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73" y="1057241"/>
            <a:ext cx="1787658" cy="25157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470" y="3730599"/>
            <a:ext cx="1183795" cy="96202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605" y="2632973"/>
            <a:ext cx="1415237" cy="91476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522" y="1186213"/>
            <a:ext cx="2456109" cy="141558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9769015">
            <a:off x="3080949" y="2871490"/>
            <a:ext cx="12495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Уведомление</a:t>
            </a:r>
            <a:endParaRPr lang="ru-RU" sz="1400" b="1" dirty="0"/>
          </a:p>
        </p:txBody>
      </p:sp>
      <p:sp>
        <p:nvSpPr>
          <p:cNvPr id="17" name="Стрелка вверх 16"/>
          <p:cNvSpPr/>
          <p:nvPr/>
        </p:nvSpPr>
        <p:spPr>
          <a:xfrm rot="2339725">
            <a:off x="3590274" y="2206472"/>
            <a:ext cx="362713" cy="52102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 rot="20422550">
            <a:off x="3619932" y="1688042"/>
            <a:ext cx="17292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Для личных вещей</a:t>
            </a:r>
            <a:endParaRPr lang="ru-RU" sz="1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256522" y="620688"/>
            <a:ext cx="2687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До входа в ППЭ (согласно п. 42 Порядка)</a:t>
            </a:r>
            <a:endParaRPr lang="ru-RU" b="1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829" y="2881083"/>
            <a:ext cx="1847859" cy="2244047"/>
          </a:xfrm>
          <a:prstGeom prst="rect">
            <a:avLst/>
          </a:prstGeom>
        </p:spPr>
      </p:pic>
      <p:sp>
        <p:nvSpPr>
          <p:cNvPr id="21" name="Стрелка вверх 20"/>
          <p:cNvSpPr/>
          <p:nvPr/>
        </p:nvSpPr>
        <p:spPr>
          <a:xfrm rot="18714655">
            <a:off x="5024121" y="2326624"/>
            <a:ext cx="358809" cy="49785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верх 21"/>
          <p:cNvSpPr/>
          <p:nvPr/>
        </p:nvSpPr>
        <p:spPr>
          <a:xfrm rot="17408086">
            <a:off x="5777003" y="1750959"/>
            <a:ext cx="333380" cy="60211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7390640" y="2598908"/>
            <a:ext cx="1472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Вход в ППЭ</a:t>
            </a:r>
            <a:endParaRPr lang="ru-RU" b="1" dirty="0"/>
          </a:p>
        </p:txBody>
      </p:sp>
      <p:sp>
        <p:nvSpPr>
          <p:cNvPr id="24" name="Стрелка вправо 23"/>
          <p:cNvSpPr/>
          <p:nvPr/>
        </p:nvSpPr>
        <p:spPr>
          <a:xfrm>
            <a:off x="18257" y="4587097"/>
            <a:ext cx="648249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946" y="3147236"/>
            <a:ext cx="840554" cy="1682177"/>
          </a:xfrm>
          <a:prstGeom prst="rect">
            <a:avLst/>
          </a:prstGeom>
        </p:spPr>
      </p:pic>
      <p:sp>
        <p:nvSpPr>
          <p:cNvPr id="33" name="Стрелка вверх 32"/>
          <p:cNvSpPr/>
          <p:nvPr/>
        </p:nvSpPr>
        <p:spPr>
          <a:xfrm rot="16200000">
            <a:off x="5900360" y="1078486"/>
            <a:ext cx="364113" cy="57956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103" y="2842853"/>
            <a:ext cx="857016" cy="73314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057241"/>
            <a:ext cx="614815" cy="622060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451" y="2194151"/>
            <a:ext cx="888347" cy="762794"/>
          </a:xfrm>
          <a:prstGeom prst="rect">
            <a:avLst/>
          </a:prstGeom>
        </p:spPr>
      </p:pic>
      <p:sp>
        <p:nvSpPr>
          <p:cNvPr id="3" name="Стрелка вправо 2"/>
          <p:cNvSpPr/>
          <p:nvPr/>
        </p:nvSpPr>
        <p:spPr>
          <a:xfrm rot="5400000">
            <a:off x="7565472" y="183338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699" y="3939116"/>
            <a:ext cx="1012823" cy="162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tipakova\Desktop\Снимок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92" y="4104740"/>
            <a:ext cx="1077377" cy="147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7131870" y="1090197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При входе в ППЭ</a:t>
            </a:r>
            <a:endParaRPr lang="ru-RU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612347" y="5566304"/>
            <a:ext cx="13210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/>
              <a:t>О</a:t>
            </a:r>
            <a:r>
              <a:rPr lang="ru-RU" sz="1600" b="1" dirty="0" smtClean="0"/>
              <a:t>рганизатор</a:t>
            </a:r>
            <a:endParaRPr lang="ru-RU" sz="1600" b="1" dirty="0"/>
          </a:p>
        </p:txBody>
      </p:sp>
      <p:sp>
        <p:nvSpPr>
          <p:cNvPr id="42" name="Плюс 41"/>
          <p:cNvSpPr/>
          <p:nvPr/>
        </p:nvSpPr>
        <p:spPr>
          <a:xfrm>
            <a:off x="1820583" y="4634908"/>
            <a:ext cx="457199" cy="389007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221" y="3318117"/>
            <a:ext cx="1156334" cy="180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6262056" y="3255123"/>
            <a:ext cx="9845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Член ГЭК</a:t>
            </a:r>
            <a:endParaRPr lang="ru-RU" sz="1600" b="1" dirty="0"/>
          </a:p>
        </p:txBody>
      </p:sp>
      <p:pic>
        <p:nvPicPr>
          <p:cNvPr id="37" name="Picture 2" descr="C:\Users\tipakova\Desktop\svid_rojden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496">
            <a:off x="3322426" y="5069451"/>
            <a:ext cx="653058" cy="89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C:\Users\tipakova\Desktop\Снимок15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3669">
            <a:off x="3808481" y="5145533"/>
            <a:ext cx="664051" cy="83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256522" y="4692619"/>
            <a:ext cx="15758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СПРАВКА из ОО</a:t>
            </a:r>
            <a:endParaRPr lang="ru-RU" sz="1600" b="1" dirty="0"/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>
            <a:off x="3405954" y="5051251"/>
            <a:ext cx="914400" cy="943247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flipH="1">
            <a:off x="3382542" y="5092356"/>
            <a:ext cx="937812" cy="848877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54973" y="-390"/>
            <a:ext cx="848983" cy="6776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13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61937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21" y="-91754"/>
            <a:ext cx="9218591" cy="710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654" y="753672"/>
            <a:ext cx="2395537" cy="657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79" y="1615748"/>
            <a:ext cx="1006475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158" y="1352113"/>
            <a:ext cx="1987550" cy="1858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3586">
            <a:off x="2268153" y="1440198"/>
            <a:ext cx="74930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827" y="1840728"/>
            <a:ext cx="1006475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817" y="1298476"/>
            <a:ext cx="1690407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197" y="3178179"/>
            <a:ext cx="3019105" cy="1813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933930" y="3900302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1В</a:t>
            </a:r>
            <a:endParaRPr lang="ru-RU" b="1" dirty="0"/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219" y="4084968"/>
            <a:ext cx="53022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091" y="4334754"/>
            <a:ext cx="54292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944" y="1590026"/>
            <a:ext cx="1079500" cy="147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955" y="1410845"/>
            <a:ext cx="1470025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42803" y="292006"/>
            <a:ext cx="4490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Допуск участников в аудиторию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22" name="Picture 4" descr="C:\Users\tipakova\Desktop\dver2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497954"/>
            <a:ext cx="1239511" cy="185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Стрелка вправо 22"/>
          <p:cNvSpPr/>
          <p:nvPr/>
        </p:nvSpPr>
        <p:spPr>
          <a:xfrm rot="19035535">
            <a:off x="7340570" y="2434918"/>
            <a:ext cx="603982" cy="3888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586489" y="4269634"/>
            <a:ext cx="25068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Запрещено!!!!</a:t>
            </a:r>
          </a:p>
          <a:p>
            <a:pPr algn="ctr"/>
            <a:r>
              <a:rPr lang="ru-RU" b="1" dirty="0">
                <a:solidFill>
                  <a:srgbClr val="FF0000"/>
                </a:solidFill>
              </a:rPr>
              <a:t>участникам </a:t>
            </a:r>
          </a:p>
          <a:p>
            <a:pPr algn="ctr"/>
            <a:r>
              <a:rPr lang="ru-RU" b="1" dirty="0">
                <a:solidFill>
                  <a:srgbClr val="FF0000"/>
                </a:solidFill>
              </a:rPr>
              <a:t>меняться местами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181888" y="1144588"/>
            <a:ext cx="18041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У входа в аудиторию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52777" y="2900376"/>
            <a:ext cx="2067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Список участников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69270" y="3373354"/>
            <a:ext cx="39426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случае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расхождения персональных данных заполняется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ведомость коррекции персональных данных 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81427" y="5017284"/>
            <a:ext cx="3023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Проводит участника </a:t>
            </a:r>
          </a:p>
          <a:p>
            <a:pPr algn="ctr"/>
            <a:r>
              <a:rPr lang="ru-RU" sz="2000" b="1" dirty="0" smtClean="0"/>
              <a:t>за его рабочее место</a:t>
            </a:r>
            <a:endParaRPr lang="ru-RU" sz="20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19441" y="135019"/>
            <a:ext cx="779240" cy="7756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14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15450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-594"/>
            <a:ext cx="9144793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3726" y="263268"/>
            <a:ext cx="2025617" cy="1365531"/>
          </a:xfrm>
          <a:prstGeom prst="rect">
            <a:avLst/>
          </a:prstGeom>
        </p:spPr>
      </p:pic>
      <p:pic>
        <p:nvPicPr>
          <p:cNvPr id="17" name="Объект 1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722" y="640450"/>
            <a:ext cx="2525549" cy="1276382"/>
          </a:xfrm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3811384" y="240994"/>
            <a:ext cx="1089183" cy="1244605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3779176" y="263268"/>
            <a:ext cx="974954" cy="1244605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20436" y="779267"/>
            <a:ext cx="6804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Обучающийся текущего года                                     </a:t>
            </a:r>
          </a:p>
          <a:p>
            <a:r>
              <a:rPr lang="ru-RU" b="1" dirty="0" smtClean="0"/>
              <a:t> 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46801" y="1786826"/>
            <a:ext cx="3727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/>
          </a:p>
          <a:p>
            <a:r>
              <a:rPr lang="ru-RU" b="1" dirty="0" smtClean="0"/>
              <a:t>Участник </a:t>
            </a:r>
            <a:r>
              <a:rPr lang="ru-RU" b="1" dirty="0" smtClean="0">
                <a:solidFill>
                  <a:srgbClr val="FF0000"/>
                </a:solidFill>
              </a:rPr>
              <a:t>опоздал</a:t>
            </a:r>
            <a:r>
              <a:rPr lang="ru-RU" b="1" dirty="0" smtClean="0"/>
              <a:t> на экзамен </a:t>
            </a:r>
            <a:endParaRPr lang="ru-RU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5824254" y="240994"/>
            <a:ext cx="24064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Допускается в ППЭ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42" name="Правая фигурная скобка 41"/>
          <p:cNvSpPr/>
          <p:nvPr/>
        </p:nvSpPr>
        <p:spPr>
          <a:xfrm>
            <a:off x="5385792" y="441049"/>
            <a:ext cx="147128" cy="1754280"/>
          </a:xfrm>
          <a:prstGeom prst="rightBrac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5250" y="3083048"/>
            <a:ext cx="1798476" cy="1213209"/>
          </a:xfrm>
          <a:prstGeom prst="rect">
            <a:avLst/>
          </a:prstGeom>
        </p:spPr>
      </p:pic>
      <p:cxnSp>
        <p:nvCxnSpPr>
          <p:cNvPr id="45" name="Прямая соединительная линия 44"/>
          <p:cNvCxnSpPr/>
          <p:nvPr/>
        </p:nvCxnSpPr>
        <p:spPr>
          <a:xfrm>
            <a:off x="2051720" y="2933891"/>
            <a:ext cx="966632" cy="131443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 flipV="1">
            <a:off x="1941172" y="2933891"/>
            <a:ext cx="966631" cy="133609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874961" y="4437112"/>
            <a:ext cx="3099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Участника </a:t>
            </a:r>
            <a:r>
              <a:rPr lang="ru-RU" b="1" dirty="0" smtClean="0">
                <a:solidFill>
                  <a:srgbClr val="FF0000"/>
                </a:solidFill>
              </a:rPr>
              <a:t>нет  в списках ППЭ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7" name="Правая фигурная скобка 56"/>
          <p:cNvSpPr/>
          <p:nvPr/>
        </p:nvSpPr>
        <p:spPr>
          <a:xfrm>
            <a:off x="4177330" y="2903387"/>
            <a:ext cx="178646" cy="1718391"/>
          </a:xfrm>
          <a:prstGeom prst="rightBrac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8" name="Рисунок 5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1" y="2833058"/>
            <a:ext cx="3176217" cy="2387054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4675057" y="2682938"/>
            <a:ext cx="25918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Не допускается в ППЭ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0436" y="116632"/>
            <a:ext cx="895180" cy="7466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15</a:t>
            </a:r>
            <a:endParaRPr lang="ru-RU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5532920" y="1937744"/>
            <a:ext cx="3229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/>
              <a:t>(рекомендуется составить акт </a:t>
            </a:r>
            <a:endParaRPr lang="ru-RU" b="1" dirty="0" smtClean="0"/>
          </a:p>
          <a:p>
            <a:pPr algn="ctr"/>
            <a:r>
              <a:rPr lang="ru-RU" b="1" dirty="0" smtClean="0"/>
              <a:t>в </a:t>
            </a:r>
            <a:r>
              <a:rPr lang="ru-RU" b="1" dirty="0"/>
              <a:t>свободной форме)</a:t>
            </a:r>
          </a:p>
        </p:txBody>
      </p:sp>
    </p:spTree>
    <p:extLst>
      <p:ext uri="{BB962C8B-B14F-4D97-AF65-F5344CB8AC3E}">
        <p14:creationId xmlns:p14="http://schemas.microsoft.com/office/powerpoint/2010/main" val="171645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650"/>
            <a:ext cx="9144000" cy="69126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58616" y="332656"/>
            <a:ext cx="3826768" cy="724581"/>
          </a:xfrm>
        </p:spPr>
        <p:txBody>
          <a:bodyPr>
            <a:normAutofit/>
          </a:bodyPr>
          <a:lstStyle/>
          <a:p>
            <a:r>
              <a:rPr lang="ru-RU" sz="25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ЭМ</a:t>
            </a:r>
            <a:endParaRPr lang="ru-RU" sz="25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435280" cy="547260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9.45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</a:t>
            </a:r>
          </a:p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 в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Штабе ППЭ </a:t>
            </a:r>
            <a:endPara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принимает у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руководителя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ППЭ:</a:t>
            </a:r>
          </a:p>
          <a:p>
            <a:pPr marL="0" indent="0">
              <a:buNone/>
            </a:pP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Блок-схема: процесс 5"/>
          <p:cNvSpPr/>
          <p:nvPr/>
        </p:nvSpPr>
        <p:spPr>
          <a:xfrm>
            <a:off x="4572000" y="1183038"/>
            <a:ext cx="2900485" cy="1224136"/>
          </a:xfrm>
          <a:prstGeom prst="flowChartProcess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Пакет с ЭМ </a:t>
            </a:r>
            <a:endParaRPr lang="ru-RU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1475656" y="4212084"/>
            <a:ext cx="0" cy="9233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Блок-схема: процесс 17"/>
          <p:cNvSpPr/>
          <p:nvPr/>
        </p:nvSpPr>
        <p:spPr>
          <a:xfrm>
            <a:off x="503563" y="5135388"/>
            <a:ext cx="2484261" cy="82524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 </a:t>
            </a:r>
            <a:endParaRPr lang="ru-RU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Блок-схема: процесс 18"/>
          <p:cNvSpPr/>
          <p:nvPr/>
        </p:nvSpPr>
        <p:spPr>
          <a:xfrm>
            <a:off x="3203848" y="5149102"/>
            <a:ext cx="3168352" cy="81153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Бланки </a:t>
            </a:r>
          </a:p>
          <a:p>
            <a:pPr algn="ctr"/>
            <a:r>
              <a:rPr lang="ru-RU" sz="1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(бланк регистрации и ответов)</a:t>
            </a:r>
            <a:endParaRPr lang="ru-RU" sz="1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Прямая со стрелкой 21"/>
          <p:cNvCxnSpPr/>
          <p:nvPr/>
        </p:nvCxnSpPr>
        <p:spPr>
          <a:xfrm>
            <a:off x="3714248" y="4134404"/>
            <a:ext cx="9747" cy="1028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Блок-схема: процесс 10"/>
          <p:cNvSpPr/>
          <p:nvPr/>
        </p:nvSpPr>
        <p:spPr>
          <a:xfrm>
            <a:off x="1140993" y="3270789"/>
            <a:ext cx="3431007" cy="927581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Комплекты ЭМ</a:t>
            </a:r>
          </a:p>
          <a:p>
            <a:pPr algn="ctr"/>
            <a:r>
              <a:rPr lang="ru-RU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(для каждого участника )</a:t>
            </a:r>
            <a:endParaRPr lang="ru-RU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 стрелкой 7"/>
          <p:cNvCxnSpPr>
            <a:endCxn id="11" idx="0"/>
          </p:cNvCxnSpPr>
          <p:nvPr/>
        </p:nvCxnSpPr>
        <p:spPr>
          <a:xfrm flipH="1">
            <a:off x="2856497" y="2407174"/>
            <a:ext cx="1715503" cy="8636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5004048" y="3257075"/>
            <a:ext cx="3888432" cy="9412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Конверты для упаковки экзаменационных работ участников </a:t>
            </a:r>
            <a:endParaRPr lang="ru-RU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0384" y="188640"/>
            <a:ext cx="914400" cy="8503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16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19494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 началом экзамена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9187" y="1196752"/>
            <a:ext cx="8229600" cy="51411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начала экзамена организатор в аудитории должен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предупредить участников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ведении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видеонаблюдения;</a:t>
            </a:r>
          </a:p>
          <a:p>
            <a:pPr marL="0" indent="0" algn="ctr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инструктаж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участников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055440"/>
            <a:ext cx="1728192" cy="1602138"/>
          </a:xfrm>
          <a:prstGeom prst="rect">
            <a:avLst/>
          </a:prstGeom>
          <a:ln w="6350">
            <a:solidFill>
              <a:schemeClr val="accent1">
                <a:shade val="5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94953" y="2126472"/>
            <a:ext cx="1782907" cy="1514039"/>
          </a:xfrm>
          <a:prstGeom prst="rect">
            <a:avLst/>
          </a:prstGeom>
          <a:ln w="12700">
            <a:solidFill>
              <a:schemeClr val="accent1">
                <a:shade val="95000"/>
                <a:satMod val="105000"/>
              </a:schemeClr>
            </a:solidFill>
          </a:ln>
        </p:spPr>
      </p:pic>
      <p:cxnSp>
        <p:nvCxnSpPr>
          <p:cNvPr id="8" name="Прямая со стрелкой 7"/>
          <p:cNvCxnSpPr/>
          <p:nvPr/>
        </p:nvCxnSpPr>
        <p:spPr>
          <a:xfrm flipH="1">
            <a:off x="2555776" y="2128713"/>
            <a:ext cx="1334177" cy="4504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5352155" y="2164147"/>
            <a:ext cx="1042798" cy="41500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1452593" y="2304214"/>
            <a:ext cx="478174" cy="180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9.50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925190" y="2254350"/>
            <a:ext cx="720080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10.00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3974" y="3730851"/>
            <a:ext cx="4059912" cy="204517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74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орядок проведения экзамена;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равила оформления экзаменационной работы;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родолжительность экзамена;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подачи апелляций.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572000" y="3680902"/>
            <a:ext cx="4464496" cy="284444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74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вскрыть конверт с ЭМ;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зафиксировать  время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вскрытия;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раздать всем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участникам комплекты ЭМ;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дать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указание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участникам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приступить к заполнению бланков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регистрации;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проверить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правильность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заполнения регистрационных полей у каждого участника;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C00000"/>
                </a:solidFill>
              </a:rPr>
              <a:t>объявить начало, продолжительность и время окончания выполнения экзаменационной </a:t>
            </a:r>
            <a:r>
              <a:rPr lang="ru-RU" sz="1600" b="1" dirty="0" smtClean="0">
                <a:solidFill>
                  <a:srgbClr val="C00000"/>
                </a:solidFill>
              </a:rPr>
              <a:t>работы (зафиксировать время на доске).</a:t>
            </a:r>
            <a:endParaRPr lang="ru-RU" sz="1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1540" y="332656"/>
            <a:ext cx="792088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17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09876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5212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Начало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выполнения экзаменационной работы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500848"/>
            <a:ext cx="8229600" cy="49524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 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экзамена в каждой аудитории </a:t>
            </a:r>
            <a:endParaRPr lang="ru-RU" sz="1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присутствует 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 менее двух </a:t>
            </a: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организаторов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необходимости организатору покинуть аудиторию, </a:t>
            </a:r>
          </a:p>
          <a:p>
            <a:pPr marL="0" indent="0">
              <a:buNone/>
            </a:pP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 заменяет организатор вне аудитории</a:t>
            </a:r>
          </a:p>
          <a:p>
            <a:pPr marL="0" indent="0"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выполнения экзаменационной работы участниками </a:t>
            </a: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 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 аудитории должен</a:t>
            </a: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ледить за соблюдением Порядка проведения;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ледить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 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самочувствием участников;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выхода участника из аудитории все материалы остаются на рабочем столе, а организатор проверяет их комплектность.</a:t>
            </a:r>
          </a:p>
          <a:p>
            <a:pPr marL="0" indent="0">
              <a:lnSpc>
                <a:spcPct val="97000"/>
              </a:lnSpc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рабочем столе у участника должны находиться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паспорт, черная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гелевая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ручка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268760"/>
            <a:ext cx="2448272" cy="183620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69504" y="170069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18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82920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360118"/>
            <a:ext cx="9271208" cy="738951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9445" y="-171400"/>
            <a:ext cx="8496257" cy="864096"/>
          </a:xfrm>
        </p:spPr>
        <p:txBody>
          <a:bodyPr>
            <a:noAutofit/>
          </a:bodyPr>
          <a:lstStyle/>
          <a:p>
            <a:r>
              <a:rPr lang="ru-RU" sz="3300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Подготовка  к проведению ГИА-9 в ППЭ</a:t>
            </a:r>
            <a:endParaRPr lang="ru-RU" sz="3300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1026" name="Picture 2" descr="E:\картинки\0003-018-Detskij-sa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0" y="2619719"/>
            <a:ext cx="1783416" cy="157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картинки\17046718-иллюстрация-здания-школы-на-белом-фоне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179" y="2191675"/>
            <a:ext cx="1598670" cy="2002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06850" y="2508474"/>
            <a:ext cx="761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РЦОИ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587574" y="2381883"/>
            <a:ext cx="599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ППЭ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296485" y="1684156"/>
            <a:ext cx="15252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Пакет руководителя ППЭ + ЭМ</a:t>
            </a:r>
            <a:endParaRPr lang="ru-RU" sz="1600" b="1" dirty="0"/>
          </a:p>
        </p:txBody>
      </p:sp>
      <p:sp>
        <p:nvSpPr>
          <p:cNvPr id="11" name="Выгнутая вверх стрелка 10"/>
          <p:cNvSpPr/>
          <p:nvPr/>
        </p:nvSpPr>
        <p:spPr>
          <a:xfrm>
            <a:off x="1750934" y="1556792"/>
            <a:ext cx="2770101" cy="704133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270" y="1531255"/>
            <a:ext cx="1440191" cy="1219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 rot="17654533">
            <a:off x="5732980" y="1907232"/>
            <a:ext cx="11267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Пакет руководителя ППЭ</a:t>
            </a:r>
            <a:endParaRPr lang="ru-RU" sz="1000" b="1" dirty="0"/>
          </a:p>
        </p:txBody>
      </p:sp>
      <p:pic>
        <p:nvPicPr>
          <p:cNvPr id="1032" name="Picture 8" descr="C:\Users\tipakova\Desktop\Cassaforte-1-300x29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169" y="2619719"/>
            <a:ext cx="1762859" cy="171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87756" y="3232486"/>
            <a:ext cx="449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    </a:t>
            </a:r>
            <a:endParaRPr lang="ru-RU" sz="1400" b="1" dirty="0"/>
          </a:p>
        </p:txBody>
      </p:sp>
      <p:cxnSp>
        <p:nvCxnSpPr>
          <p:cNvPr id="23" name="Прямая со стрелкой 22"/>
          <p:cNvCxnSpPr/>
          <p:nvPr/>
        </p:nvCxnSpPr>
        <p:spPr>
          <a:xfrm>
            <a:off x="6334561" y="3401455"/>
            <a:ext cx="720080" cy="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Стрелка вправо 5"/>
          <p:cNvSpPr/>
          <p:nvPr/>
        </p:nvSpPr>
        <p:spPr>
          <a:xfrm>
            <a:off x="3586335" y="323248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2" descr="C:\Users\tipakova\Desktop\че-овек-d-с-конвертом-3518571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813" y="2734382"/>
            <a:ext cx="1486522" cy="148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227429" y="4240094"/>
            <a:ext cx="1519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Член ГЭК ОГЭ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780260" y="1938725"/>
            <a:ext cx="35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+ </a:t>
            </a:r>
            <a:endParaRPr lang="ru-RU" dirty="0"/>
          </a:p>
        </p:txBody>
      </p:sp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602" y="1531255"/>
            <a:ext cx="1440191" cy="1219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441460" y="1938725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ЭМ</a:t>
            </a:r>
            <a:endParaRPr lang="ru-RU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267744" y="764704"/>
            <a:ext cx="462427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b="1" dirty="0" smtClean="0"/>
              <a:t>Накануне проведения </a:t>
            </a:r>
            <a:r>
              <a:rPr lang="ru-RU" sz="3000" b="1" dirty="0" smtClean="0">
                <a:solidFill>
                  <a:srgbClr val="C00000"/>
                </a:solidFill>
              </a:rPr>
              <a:t>ОГЭ</a:t>
            </a:r>
            <a:endParaRPr lang="ru-RU" sz="3000" b="1" dirty="0">
              <a:solidFill>
                <a:srgbClr val="C0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-99391"/>
            <a:ext cx="539552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</a:t>
            </a:r>
            <a:endParaRPr lang="ru-RU" sz="4400" dirty="0"/>
          </a:p>
        </p:txBody>
      </p:sp>
      <p:sp>
        <p:nvSpPr>
          <p:cNvPr id="14" name="TextBox 13"/>
          <p:cNvSpPr txBox="1"/>
          <p:nvPr/>
        </p:nvSpPr>
        <p:spPr>
          <a:xfrm>
            <a:off x="5677408" y="4256807"/>
            <a:ext cx="30873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В день экзамена </a:t>
            </a:r>
          </a:p>
          <a:p>
            <a:pPr algn="ctr"/>
            <a:r>
              <a:rPr lang="ru-RU" b="1" dirty="0"/>
              <a:t>н</a:t>
            </a:r>
            <a:r>
              <a:rPr lang="ru-RU" b="1" dirty="0" smtClean="0"/>
              <a:t>е позднее </a:t>
            </a:r>
            <a:r>
              <a:rPr lang="ru-RU" b="1" dirty="0" smtClean="0">
                <a:solidFill>
                  <a:srgbClr val="C00000"/>
                </a:solidFill>
              </a:rPr>
              <a:t>8.30</a:t>
            </a:r>
            <a:r>
              <a:rPr lang="ru-RU" b="1" dirty="0" smtClean="0"/>
              <a:t> член ГЭК </a:t>
            </a:r>
          </a:p>
          <a:p>
            <a:pPr algn="ctr"/>
            <a:r>
              <a:rPr lang="ru-RU" b="1" dirty="0" smtClean="0"/>
              <a:t>передает руководителю ППЭ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64096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91000"/>
            </a:schemeClr>
          </a:solidFill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Случаи </a:t>
            </a:r>
            <a:r>
              <a:rPr lang="ru-RU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незавершения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экзамена </a:t>
            </a:r>
            <a:endParaRPr lang="ru-RU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1"/>
          </p:nvPr>
        </p:nvSpPr>
        <p:spPr>
          <a:xfrm>
            <a:off x="179512" y="1052735"/>
            <a:ext cx="4176464" cy="4606373"/>
          </a:xfrm>
          <a:noFill/>
          <a:ln w="15875">
            <a:solidFill>
              <a:schemeClr val="accent1">
                <a:shade val="50000"/>
              </a:schemeClr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Удаление с экзамена за нарушение порядка:</a:t>
            </a:r>
          </a:p>
          <a:p>
            <a:pPr marL="0" indent="0">
              <a:buNone/>
            </a:pPr>
            <a:endParaRPr lang="ru-RU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7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Организаторы или общественные наблюдатели приглашают члена ГЭК, который составляет Акт об удалении с экзамена и удаляют участника из ППЭ </a:t>
            </a:r>
          </a:p>
          <a:p>
            <a:endParaRPr lang="ru-RU" sz="11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4535488" y="1077847"/>
            <a:ext cx="4284984" cy="4581261"/>
          </a:xfrm>
          <a:ln w="15875">
            <a:solidFill>
              <a:schemeClr val="accent1">
                <a:shade val="50000"/>
              </a:schemeClr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Завершение экзамена по состоянию здоровья:</a:t>
            </a:r>
          </a:p>
          <a:p>
            <a:pPr marL="0" indent="0">
              <a:buNone/>
            </a:pPr>
            <a:endParaRPr lang="ru-RU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Организатор: </a:t>
            </a:r>
          </a:p>
          <a:p>
            <a:pPr algn="just"/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должен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пригласить организатора вне аудитории, который сопроводит 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участника 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 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мед.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работнику и пригласит 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члена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ГЭК в медицинский 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кабинет;</a:t>
            </a:r>
          </a:p>
          <a:p>
            <a:pPr algn="just"/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 случае подтверждения </a:t>
            </a:r>
            <a:r>
              <a:rPr lang="ru-RU" sz="1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мед.работником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ухудшения состояния здоровья участника 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при согласии участника 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досрочно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завершить 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экзамен составляется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кт о досрочном завершении экзамена по объективным причинам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628799"/>
            <a:ext cx="2026421" cy="151981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628799"/>
            <a:ext cx="1594245" cy="996403"/>
          </a:xfrm>
          <a:prstGeom prst="rect">
            <a:avLst/>
          </a:prstGeom>
        </p:spPr>
      </p:pic>
      <p:sp>
        <p:nvSpPr>
          <p:cNvPr id="9" name="Стрелка вниз 8"/>
          <p:cNvSpPr/>
          <p:nvPr/>
        </p:nvSpPr>
        <p:spPr>
          <a:xfrm>
            <a:off x="4222157" y="4941168"/>
            <a:ext cx="484632" cy="71794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6354" y="5461727"/>
            <a:ext cx="1591194" cy="140220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94364" y="6300028"/>
            <a:ext cx="761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РЦОИ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88640"/>
            <a:ext cx="792088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19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51716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Завершение экзамена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948" y="1600201"/>
            <a:ext cx="1146996" cy="1252735"/>
          </a:xfrm>
        </p:spPr>
      </p:pic>
      <p:sp>
        <p:nvSpPr>
          <p:cNvPr id="8" name="Прямоугольник 7"/>
          <p:cNvSpPr/>
          <p:nvPr/>
        </p:nvSpPr>
        <p:spPr>
          <a:xfrm>
            <a:off x="4211960" y="1268760"/>
            <a:ext cx="4536504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Участники, </a:t>
            </a:r>
            <a:r>
              <a:rPr lang="ru-RU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досрочно завершившие выполнение экзаменационной работы, могут покинуть </a:t>
            </a:r>
            <a:r>
              <a:rPr lang="ru-RU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ППЭ в сопровождении организатора вне аудитории</a:t>
            </a:r>
            <a:endParaRPr lang="ru-RU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6" y="2796585"/>
            <a:ext cx="2363485" cy="2727510"/>
          </a:xfrm>
          <a:prstGeom prst="rect">
            <a:avLst/>
          </a:prstGeom>
        </p:spPr>
      </p:pic>
      <p:sp>
        <p:nvSpPr>
          <p:cNvPr id="11" name="Блок-схема: процесс 10"/>
          <p:cNvSpPr/>
          <p:nvPr/>
        </p:nvSpPr>
        <p:spPr>
          <a:xfrm rot="914594">
            <a:off x="1217798" y="3036402"/>
            <a:ext cx="917814" cy="522769"/>
          </a:xfrm>
          <a:prstGeom prst="flowChart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Окончание экзамена!!!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664876" y="3429000"/>
            <a:ext cx="5795556" cy="20074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 в аудитории за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минут </a:t>
            </a:r>
            <a:r>
              <a:rPr lang="ru-RU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 за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минут </a:t>
            </a:r>
            <a:r>
              <a:rPr lang="ru-RU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 окончания выполнения экзаменационной работы </a:t>
            </a:r>
            <a:r>
              <a:rPr lang="ru-RU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сообщает </a:t>
            </a:r>
            <a:r>
              <a:rPr lang="ru-RU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участникам </a:t>
            </a:r>
            <a:r>
              <a:rPr lang="ru-RU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 скором завершении </a:t>
            </a:r>
            <a:r>
              <a:rPr lang="ru-RU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экзамена и</a:t>
            </a:r>
            <a:r>
              <a:rPr lang="ru-RU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напоминает </a:t>
            </a:r>
            <a:r>
              <a:rPr lang="ru-RU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 необходимости перенести ответы из черновиков </a:t>
            </a:r>
            <a:r>
              <a:rPr lang="ru-RU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бланки ответов.</a:t>
            </a:r>
            <a:endParaRPr lang="ru-RU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88640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20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44759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512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Завершение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экзамена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836712"/>
            <a:ext cx="8363272" cy="55446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За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минут 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 окончания </a:t>
            </a: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экзамена:</a:t>
            </a:r>
            <a:endParaRPr lang="ru-RU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окончании выполнения экзаменационной 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работы: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079415"/>
            <a:ext cx="1550251" cy="206966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138371" y="1340768"/>
            <a:ext cx="6682101" cy="101953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 </a:t>
            </a: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аудитории пересчитывает </a:t>
            </a: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неиспользованные</a:t>
            </a: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испорченные и (или) имеющие полиграфические </a:t>
            </a:r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дефекты ЭМ;</a:t>
            </a:r>
            <a:endParaRPr lang="ru-RU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93901" y="2636912"/>
            <a:ext cx="6626571" cy="124590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 </a:t>
            </a:r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отмечает факты </a:t>
            </a: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неявки на экзамен </a:t>
            </a:r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участников, </a:t>
            </a: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</a:t>
            </a:r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проверяет </a:t>
            </a: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отметки фактов </a:t>
            </a:r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удаления </a:t>
            </a: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экзамена, </a:t>
            </a:r>
            <a:r>
              <a:rPr lang="ru-RU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незавершения</a:t>
            </a:r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выполнения экзаменационной </a:t>
            </a:r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работы.  </a:t>
            </a:r>
            <a:endParaRPr lang="ru-RU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4581128"/>
            <a:ext cx="6984776" cy="12961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 в центре видимости камер видеонаблюдения </a:t>
            </a:r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объявляет об окончании экзамена  и просит отложить </a:t>
            </a: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 ЭМ </a:t>
            </a:r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край </a:t>
            </a:r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стола, </a:t>
            </a:r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проставить </a:t>
            </a: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«Z» на </a:t>
            </a:r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незаполненных полях бланков </a:t>
            </a: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ответов</a:t>
            </a:r>
            <a:endParaRPr lang="ru-RU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0384" y="307504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21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92619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" y="0"/>
            <a:ext cx="9144000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Упаковка 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 в аудитории</a:t>
            </a:r>
            <a:endParaRPr lang="ru-RU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9539" y="1275642"/>
            <a:ext cx="8229600" cy="49976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ГВЭ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7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7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68850" y="4581128"/>
            <a:ext cx="2237870" cy="8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Использованные </a:t>
            </a:r>
            <a: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черновики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286831" y="4581128"/>
            <a:ext cx="1980269" cy="8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Комплекты заданий</a:t>
            </a:r>
            <a:endParaRPr lang="ru-RU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84041" y="2375241"/>
            <a:ext cx="2527382" cy="7982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ланки регистрации и Бланки ответов ГВЭ </a:t>
            </a:r>
            <a:endParaRPr lang="ru-RU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1604231" y="3198803"/>
            <a:ext cx="0" cy="373446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рямоугольник 40"/>
          <p:cNvSpPr/>
          <p:nvPr/>
        </p:nvSpPr>
        <p:spPr>
          <a:xfrm>
            <a:off x="726317" y="3572249"/>
            <a:ext cx="1656184" cy="64883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КОНВЕРТ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590402" y="4602832"/>
            <a:ext cx="2251227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Неиспользованные материалы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4041" y="260648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22</a:t>
            </a:r>
            <a:endParaRPr lang="ru-RU" sz="4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590403" y="2120206"/>
            <a:ext cx="2251226" cy="5186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Бланки ответов № 1</a:t>
            </a:r>
            <a:endParaRPr lang="ru-RU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399054" y="1086065"/>
            <a:ext cx="957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ОГЭ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трелка вправо 16"/>
          <p:cNvSpPr/>
          <p:nvPr/>
        </p:nvSpPr>
        <p:spPr>
          <a:xfrm rot="5400000">
            <a:off x="1367216" y="1822097"/>
            <a:ext cx="474029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 rot="5400000">
            <a:off x="5623136" y="1569146"/>
            <a:ext cx="509341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6342278" y="1922348"/>
            <a:ext cx="2237275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Бланки ответов № 2 + дополнительный бланк ответов № 2</a:t>
            </a:r>
            <a:endParaRPr lang="ru-RU" b="1" dirty="0"/>
          </a:p>
        </p:txBody>
      </p:sp>
      <p:cxnSp>
        <p:nvCxnSpPr>
          <p:cNvPr id="22" name="Прямая со стрелкой 21"/>
          <p:cNvCxnSpPr/>
          <p:nvPr/>
        </p:nvCxnSpPr>
        <p:spPr>
          <a:xfrm>
            <a:off x="4716016" y="2638890"/>
            <a:ext cx="0" cy="330755"/>
          </a:xfrm>
          <a:prstGeom prst="straightConnector1">
            <a:avLst/>
          </a:prstGeom>
          <a:ln w="12700">
            <a:solidFill>
              <a:srgbClr val="C00000"/>
            </a:solidFill>
            <a:headEnd w="lg" len="lg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7460915" y="2842693"/>
            <a:ext cx="0" cy="330755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3939229" y="2969645"/>
            <a:ext cx="1590275" cy="64526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КОНВЕРТ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654729" y="3173448"/>
            <a:ext cx="1612371" cy="54358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КОНВЕРТ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 rot="19189139">
            <a:off x="1394941" y="4801061"/>
            <a:ext cx="1151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КОНВЕРТ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188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2048" y="206375"/>
            <a:ext cx="8507288" cy="593725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и упаковка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7696" y="2389681"/>
            <a:ext cx="4499992" cy="1728191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21000">
                <a:schemeClr val="accent3">
                  <a:lumMod val="60000"/>
                  <a:lumOff val="4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организатор в аудитории передает руководителю ППЭ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Штабе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материалы</a:t>
            </a:r>
            <a:endParaRPr lang="ru-RU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5058979" y="3110396"/>
            <a:ext cx="833146" cy="2867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703" y="1601190"/>
            <a:ext cx="2857500" cy="330517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1520" y="188640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23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14841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81" y="-17579"/>
            <a:ext cx="9163356" cy="68755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851546"/>
            <a:ext cx="2555089" cy="19968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7374" y="1116231"/>
            <a:ext cx="1511939" cy="13046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95743" y="1475492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ЭМ</a:t>
            </a:r>
            <a:endParaRPr lang="ru-RU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58" y="3095915"/>
            <a:ext cx="1905053" cy="20133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79465" y="2824764"/>
            <a:ext cx="1494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Член ГЭК ГВЭ</a:t>
            </a:r>
            <a:endParaRPr lang="ru-RU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819816" y="2560952"/>
            <a:ext cx="1843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Руководитель ППЭ</a:t>
            </a:r>
            <a:endParaRPr lang="ru-RU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156149" y="561529"/>
            <a:ext cx="3150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Ответственные организаторы</a:t>
            </a:r>
            <a:endParaRPr lang="ru-RU" b="1" dirty="0"/>
          </a:p>
        </p:txBody>
      </p:sp>
      <p:sp>
        <p:nvSpPr>
          <p:cNvPr id="15" name="Выгнутая вправо стрелка 14"/>
          <p:cNvSpPr/>
          <p:nvPr/>
        </p:nvSpPr>
        <p:spPr>
          <a:xfrm>
            <a:off x="3349078" y="951349"/>
            <a:ext cx="1674151" cy="2011564"/>
          </a:xfrm>
          <a:prstGeom prst="curvedLeftArrow">
            <a:avLst>
              <a:gd name="adj1" fmla="val 7442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Выгнутая влево стрелка 15"/>
          <p:cNvSpPr/>
          <p:nvPr/>
        </p:nvSpPr>
        <p:spPr>
          <a:xfrm>
            <a:off x="540820" y="3176547"/>
            <a:ext cx="1112208" cy="1908637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Выгнутая вверх стрелка 19"/>
          <p:cNvSpPr/>
          <p:nvPr/>
        </p:nvSpPr>
        <p:spPr>
          <a:xfrm>
            <a:off x="3590869" y="2841496"/>
            <a:ext cx="1845227" cy="73152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91818" y="292588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3778526" y="3462099"/>
            <a:ext cx="16575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/>
              <a:t>Копирование и </a:t>
            </a:r>
          </a:p>
          <a:p>
            <a:pPr algn="ctr"/>
            <a:r>
              <a:rPr lang="ru-RU" sz="1600" b="1" dirty="0" smtClean="0"/>
              <a:t>распределение </a:t>
            </a:r>
          </a:p>
          <a:p>
            <a:pPr algn="ctr"/>
            <a:r>
              <a:rPr lang="ru-RU" sz="1600" b="1" dirty="0" smtClean="0"/>
              <a:t>Бланков ответов</a:t>
            </a:r>
            <a:endParaRPr lang="ru-RU" sz="1600" b="1" dirty="0"/>
          </a:p>
        </p:txBody>
      </p:sp>
      <p:sp>
        <p:nvSpPr>
          <p:cNvPr id="3" name="Стрелка вправо 2"/>
          <p:cNvSpPr/>
          <p:nvPr/>
        </p:nvSpPr>
        <p:spPr>
          <a:xfrm rot="19393244">
            <a:off x="5562110" y="252154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 descr="C:\Users\tipakova\Desktop\Снимок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659" y="46451"/>
            <a:ext cx="2304126" cy="2134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tipakova\Desktop\defekty-bumagi-dlja-pechati-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274" y="625786"/>
            <a:ext cx="747102" cy="61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19336538">
            <a:off x="4883386" y="1912743"/>
            <a:ext cx="1696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Передает на</a:t>
            </a:r>
          </a:p>
          <a:p>
            <a:pPr algn="ctr"/>
            <a:r>
              <a:rPr lang="ru-RU" b="1" dirty="0" smtClean="0"/>
              <a:t> проверку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710415" y="2083343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Член ГЭК</a:t>
            </a:r>
            <a:endParaRPr lang="ru-RU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639204" y="1975621"/>
            <a:ext cx="1410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/>
              <a:t>Ответственный </a:t>
            </a:r>
          </a:p>
          <a:p>
            <a:pPr algn="ctr"/>
            <a:r>
              <a:rPr lang="ru-RU" sz="1400" b="1" dirty="0" smtClean="0"/>
              <a:t>эксперт ПК</a:t>
            </a:r>
            <a:endParaRPr lang="ru-RU" sz="1400" b="1" dirty="0"/>
          </a:p>
        </p:txBody>
      </p:sp>
      <p:sp>
        <p:nvSpPr>
          <p:cNvPr id="17" name="TextBox 16"/>
          <p:cNvSpPr txBox="1"/>
          <p:nvPr/>
        </p:nvSpPr>
        <p:spPr>
          <a:xfrm rot="20699673">
            <a:off x="7541939" y="628169"/>
            <a:ext cx="7142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/>
              <a:t>Копии </a:t>
            </a:r>
          </a:p>
        </p:txBody>
      </p:sp>
      <p:pic>
        <p:nvPicPr>
          <p:cNvPr id="31" name="Picture 2" descr="E:\картинки\0003-018-Detskij-sad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642" y="3460549"/>
            <a:ext cx="1500718" cy="132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6762516" y="3259615"/>
            <a:ext cx="761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РЦОИ</a:t>
            </a:r>
            <a:endParaRPr lang="ru-RU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951772" y="4211796"/>
            <a:ext cx="1052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В ШТАБЕ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19672" y="5219908"/>
            <a:ext cx="1519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Член ГЭК ОГЭ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5" name="Стрелка углом вверх 24"/>
          <p:cNvSpPr/>
          <p:nvPr/>
        </p:nvSpPr>
        <p:spPr>
          <a:xfrm>
            <a:off x="3349078" y="4875785"/>
            <a:ext cx="3181581" cy="610564"/>
          </a:xfrm>
          <a:prstGeom prst="bentUp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64853" y="4760238"/>
            <a:ext cx="2703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В этот же день доставляет все материалы с ППЭ </a:t>
            </a:r>
            <a:endParaRPr lang="ru-RU" sz="16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65462" y="58045"/>
            <a:ext cx="914400" cy="8745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24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43457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27384"/>
            <a:ext cx="9324528" cy="7161129"/>
          </a:xfrm>
        </p:spPr>
      </p:pic>
      <p:sp>
        <p:nvSpPr>
          <p:cNvPr id="3" name="TextBox 2"/>
          <p:cNvSpPr txBox="1"/>
          <p:nvPr/>
        </p:nvSpPr>
        <p:spPr>
          <a:xfrm rot="10800000" flipV="1">
            <a:off x="179512" y="323364"/>
            <a:ext cx="864096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"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После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окончания проверки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работ ГВЭ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экспертами член ГЭК обязан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:</a:t>
            </a:r>
          </a:p>
          <a:p>
            <a:pPr marL="68580" algn="ctr"/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marL="85725" indent="-85725" algn="just">
              <a:buClr>
                <a:srgbClr val="FF0000"/>
              </a:buClr>
              <a:buSzPct val="200000"/>
              <a:buFont typeface="Wingdings" pitchFamily="2" charset="2"/>
              <a:buChar char="ü"/>
            </a:pPr>
            <a:r>
              <a:rPr lang="ru-RU" sz="24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Book Antiqua" pitchFamily="18" charset="0"/>
              </a:rPr>
              <a:t>Совместно </a:t>
            </a:r>
            <a:r>
              <a:rPr lang="ru-RU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Book Antiqua" pitchFamily="18" charset="0"/>
              </a:rPr>
              <a:t>с ответственным экспертом ПК произвести расшифровку каждого из полученных результатов </a:t>
            </a:r>
            <a:r>
              <a:rPr lang="ru-RU" sz="24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Book Antiqua" pitchFamily="18" charset="0"/>
              </a:rPr>
              <a:t>(сформировать </a:t>
            </a:r>
            <a:r>
              <a:rPr lang="ru-RU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Book Antiqua" pitchFamily="18" charset="0"/>
              </a:rPr>
              <a:t>списки соответствия ФИО участников ГВЭ и шифра участников ГВЭ) </a:t>
            </a:r>
            <a:endParaRPr lang="ru-RU" sz="2400" b="1" dirty="0" smtClean="0">
              <a:solidFill>
                <a:prstClr val="black">
                  <a:lumMod val="85000"/>
                  <a:lumOff val="15000"/>
                </a:prstClr>
              </a:solidFill>
              <a:latin typeface="Book Antiqua" pitchFamily="18" charset="0"/>
            </a:endParaRPr>
          </a:p>
          <a:p>
            <a:pPr marL="285750" indent="-285750" algn="just">
              <a:buClr>
                <a:srgbClr val="FF0000"/>
              </a:buClr>
              <a:buSzPct val="200000"/>
              <a:buFont typeface="Wingdings" pitchFamily="2" charset="2"/>
              <a:buChar char="ü"/>
            </a:pPr>
            <a:endParaRPr lang="ru-RU" sz="2400" b="1" dirty="0" smtClean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marL="285750" indent="-285750" algn="just">
              <a:buClr>
                <a:srgbClr val="FF0000"/>
              </a:buClr>
              <a:buSzPct val="200000"/>
              <a:buFont typeface="Wingdings" pitchFamily="2" charset="2"/>
              <a:buChar char="ü"/>
            </a:pPr>
            <a:r>
              <a:rPr lang="ru-RU" sz="2400" b="1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4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Book Antiqua" pitchFamily="18" charset="0"/>
              </a:rPr>
              <a:t>Внести окончательные</a:t>
            </a:r>
          </a:p>
          <a:p>
            <a:pPr algn="just">
              <a:buClr>
                <a:srgbClr val="FF0000"/>
              </a:buClr>
              <a:buSzPct val="200000"/>
            </a:pPr>
            <a:r>
              <a:rPr lang="ru-RU" sz="24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Book Antiqua" pitchFamily="18" charset="0"/>
              </a:rPr>
              <a:t> </a:t>
            </a:r>
            <a:r>
              <a:rPr lang="ru-RU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Book Antiqua" pitchFamily="18" charset="0"/>
              </a:rPr>
              <a:t>результаты </a:t>
            </a:r>
            <a:r>
              <a:rPr lang="ru-RU" sz="24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Book Antiqua" pitchFamily="18" charset="0"/>
              </a:rPr>
              <a:t>проверки</a:t>
            </a:r>
          </a:p>
          <a:p>
            <a:pPr algn="just">
              <a:buClr>
                <a:srgbClr val="FF0000"/>
              </a:buClr>
              <a:buSzPct val="200000"/>
            </a:pPr>
            <a:r>
              <a:rPr lang="ru-RU" sz="24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Book Antiqua" pitchFamily="18" charset="0"/>
              </a:rPr>
              <a:t> </a:t>
            </a:r>
            <a:r>
              <a:rPr lang="ru-RU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Book Antiqua" pitchFamily="18" charset="0"/>
              </a:rPr>
              <a:t>экзаменационных </a:t>
            </a:r>
            <a:r>
              <a:rPr lang="ru-RU" sz="24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Book Antiqua" pitchFamily="18" charset="0"/>
              </a:rPr>
              <a:t>работ</a:t>
            </a:r>
          </a:p>
          <a:p>
            <a:pPr algn="just">
              <a:buClr>
                <a:srgbClr val="FF0000"/>
              </a:buClr>
              <a:buSzPct val="200000"/>
            </a:pPr>
            <a:r>
              <a:rPr lang="ru-RU" sz="24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Book Antiqua" pitchFamily="18" charset="0"/>
              </a:rPr>
              <a:t> </a:t>
            </a:r>
            <a:r>
              <a:rPr lang="ru-RU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Book Antiqua" pitchFamily="18" charset="0"/>
              </a:rPr>
              <a:t>в сводный </a:t>
            </a:r>
            <a:r>
              <a:rPr lang="ru-RU" sz="24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Book Antiqua" pitchFamily="18" charset="0"/>
              </a:rPr>
              <a:t>протокол</a:t>
            </a:r>
          </a:p>
          <a:p>
            <a:pPr marL="285750" indent="-285750" algn="just">
              <a:buClr>
                <a:srgbClr val="FF0000"/>
              </a:buClr>
              <a:buSzPct val="200000"/>
              <a:buFont typeface="Wingdings" pitchFamily="2" charset="2"/>
              <a:buChar char="ü"/>
            </a:pPr>
            <a:endParaRPr lang="ru-RU" b="1" dirty="0" smtClean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 smtClean="0">
              <a:solidFill>
                <a:prstClr val="black"/>
              </a:solidFill>
            </a:endParaRPr>
          </a:p>
          <a:p>
            <a:endParaRPr lang="uk-UA" dirty="0">
              <a:solidFill>
                <a:prstClr val="black"/>
              </a:solidFill>
            </a:endParaRPr>
          </a:p>
        </p:txBody>
      </p:sp>
      <p:pic>
        <p:nvPicPr>
          <p:cNvPr id="2050" name="Picture 2" descr="C:\Users\useinova\Desktop\depositphotos_7762067-3D-jud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406062"/>
            <a:ext cx="1772800" cy="177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188640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25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670472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27384"/>
            <a:ext cx="9324528" cy="7161129"/>
          </a:xfrm>
        </p:spPr>
      </p:pic>
      <p:sp>
        <p:nvSpPr>
          <p:cNvPr id="3" name="TextBox 2"/>
          <p:cNvSpPr txBox="1"/>
          <p:nvPr/>
        </p:nvSpPr>
        <p:spPr>
          <a:xfrm rot="10800000" flipV="1">
            <a:off x="179512" y="1067245"/>
            <a:ext cx="864096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FF0000"/>
              </a:buClr>
              <a:buSzPct val="200000"/>
              <a:buFont typeface="Wingdings" pitchFamily="2" charset="2"/>
              <a:buChar char="ü"/>
            </a:pPr>
            <a:endParaRPr lang="ru-RU" b="1" dirty="0" smtClean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marL="285750" indent="-285750" algn="just">
              <a:buClr>
                <a:srgbClr val="FF0000"/>
              </a:buClr>
              <a:buSzPct val="200000"/>
              <a:buFont typeface="Wingdings" pitchFamily="2" charset="2"/>
              <a:buChar char="ü"/>
            </a:pPr>
            <a:r>
              <a:rPr lang="ru-RU" sz="2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Полученные </a:t>
            </a:r>
            <a:r>
              <a:rPr lang="ru-RU" sz="2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результаты в первичных баллах (сумма баллов за правильно выполненные задания экзаменационной работы) затем переводятся в </a:t>
            </a:r>
            <a:r>
              <a:rPr lang="ru-RU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пятибалльную систему </a:t>
            </a:r>
            <a:r>
              <a:rPr lang="ru-RU" sz="2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оценивания в соответствии с Методическими письмами </a:t>
            </a:r>
            <a:r>
              <a:rPr lang="ru-RU" sz="2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 ГВЭ.</a:t>
            </a:r>
            <a:endParaRPr lang="ru-RU" sz="2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marL="285750" indent="-285750" algn="just">
              <a:buClr>
                <a:srgbClr val="FF0000"/>
              </a:buClr>
              <a:buSzPct val="200000"/>
              <a:buFont typeface="Wingdings" pitchFamily="2" charset="2"/>
              <a:buChar char="ü"/>
            </a:pPr>
            <a:endParaRPr lang="ru-RU" sz="22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marL="285750" indent="-285750" algn="just">
              <a:buClr>
                <a:srgbClr val="FF0000"/>
              </a:buClr>
              <a:buSzPct val="200000"/>
              <a:buFont typeface="Wingdings" pitchFamily="2" charset="2"/>
              <a:buChar char="ü"/>
            </a:pPr>
            <a:r>
              <a:rPr lang="ru-RU" sz="2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Распечатывает </a:t>
            </a:r>
            <a:r>
              <a:rPr lang="ru-RU" sz="2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указанный протокол проверки и подписывает совместно с ответственным экспертом ПК</a:t>
            </a:r>
            <a:r>
              <a:rPr lang="ru-RU" sz="2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.</a:t>
            </a:r>
          </a:p>
          <a:p>
            <a:pPr marL="285750" indent="-285750" algn="just">
              <a:buClr>
                <a:srgbClr val="FF0000"/>
              </a:buClr>
              <a:buSzPct val="200000"/>
              <a:buFont typeface="Wingdings" pitchFamily="2" charset="2"/>
              <a:buChar char="ü"/>
            </a:pPr>
            <a:endParaRPr lang="ru-RU" sz="2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marL="285750" indent="-285750" algn="just">
              <a:buClr>
                <a:srgbClr val="FF0000"/>
              </a:buClr>
              <a:buSzPct val="200000"/>
              <a:buFont typeface="Wingdings" pitchFamily="2" charset="2"/>
              <a:buChar char="ü"/>
            </a:pPr>
            <a:r>
              <a:rPr lang="ru-RU" sz="2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Электронную </a:t>
            </a:r>
            <a:r>
              <a:rPr lang="ru-RU" sz="2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версию протокола направляет по электронной почте в </a:t>
            </a:r>
            <a:r>
              <a:rPr lang="ru-RU" sz="2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РЦОИ </a:t>
            </a:r>
            <a:r>
              <a:rPr lang="ru-RU" sz="2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(в тот же день или на следующее утро), а оригинал протокола предоставляет в </a:t>
            </a:r>
            <a:r>
              <a:rPr lang="ru-RU" sz="2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РЦОИ </a:t>
            </a:r>
            <a:r>
              <a:rPr lang="ru-RU" sz="2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 следующий </a:t>
            </a:r>
            <a:r>
              <a:rPr lang="ru-RU" sz="2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день с дисками видеозаписей с ППЭ и ППЗ .</a:t>
            </a:r>
            <a:endParaRPr lang="ru-RU" sz="2200" dirty="0" smtClean="0">
              <a:solidFill>
                <a:prstClr val="black"/>
              </a:solidFill>
            </a:endParaRPr>
          </a:p>
          <a:p>
            <a:endParaRPr lang="uk-UA" dirty="0">
              <a:solidFill>
                <a:prstClr val="black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116632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26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402340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588" y="-414007"/>
            <a:ext cx="9272588" cy="7272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7255" y="-93312"/>
            <a:ext cx="83377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b="1" dirty="0" smtClean="0">
                <a:solidFill>
                  <a:prstClr val="black"/>
                </a:solidFill>
              </a:rPr>
              <a:t>Накануне </a:t>
            </a:r>
            <a:r>
              <a:rPr lang="ru-RU" b="1" dirty="0">
                <a:solidFill>
                  <a:prstClr val="black"/>
                </a:solidFill>
              </a:rPr>
              <a:t>экзамена </a:t>
            </a:r>
            <a:r>
              <a:rPr lang="ru-RU" sz="2400" b="1" dirty="0">
                <a:solidFill>
                  <a:srgbClr val="FF0000"/>
                </a:solidFill>
              </a:rPr>
              <a:t>член </a:t>
            </a:r>
            <a:r>
              <a:rPr lang="ru-RU" sz="2400" b="1" dirty="0" smtClean="0">
                <a:solidFill>
                  <a:srgbClr val="FF0000"/>
                </a:solidFill>
              </a:rPr>
              <a:t>ГЭК ГВЭ </a:t>
            </a:r>
            <a:r>
              <a:rPr lang="ru-RU" b="1" dirty="0">
                <a:solidFill>
                  <a:prstClr val="black"/>
                </a:solidFill>
              </a:rPr>
              <a:t>совместно с руководителем ППЭ получают информацию для формирования </a:t>
            </a:r>
            <a:r>
              <a:rPr lang="ru-RU" b="1" dirty="0">
                <a:solidFill>
                  <a:srgbClr val="C00000"/>
                </a:solidFill>
              </a:rPr>
              <a:t>пакетов руководителя для проведения </a:t>
            </a:r>
            <a:endParaRPr lang="ru-RU" b="1" dirty="0" smtClean="0">
              <a:solidFill>
                <a:srgbClr val="C00000"/>
              </a:solidFill>
            </a:endParaRPr>
          </a:p>
          <a:p>
            <a:pPr lvl="0" algn="ctr"/>
            <a:r>
              <a:rPr lang="ru-RU" b="1" dirty="0" smtClean="0">
                <a:solidFill>
                  <a:srgbClr val="C00000"/>
                </a:solidFill>
              </a:rPr>
              <a:t>ГВЭ </a:t>
            </a:r>
            <a:r>
              <a:rPr lang="ru-RU" b="1" dirty="0">
                <a:solidFill>
                  <a:srgbClr val="C00000"/>
                </a:solidFill>
              </a:rPr>
              <a:t>+ </a:t>
            </a:r>
            <a:r>
              <a:rPr lang="ru-RU" b="1" dirty="0" smtClean="0">
                <a:solidFill>
                  <a:srgbClr val="C00000"/>
                </a:solidFill>
              </a:rPr>
              <a:t>Бланки регистрации и  </a:t>
            </a:r>
            <a:r>
              <a:rPr lang="ru-RU" b="1" dirty="0">
                <a:solidFill>
                  <a:srgbClr val="C00000"/>
                </a:solidFill>
              </a:rPr>
              <a:t>ответов ГВЭ + Задания </a:t>
            </a:r>
            <a:r>
              <a:rPr lang="ru-RU" b="1" dirty="0" smtClean="0">
                <a:solidFill>
                  <a:srgbClr val="C00000"/>
                </a:solidFill>
              </a:rPr>
              <a:t>ГВЭ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2051" name="Picture 3" descr="C:\Users\tipakova\Desktop\3d-man-working-his-laptop-195711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05" y="1219896"/>
            <a:ext cx="1864664" cy="1864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4340" y="1599237"/>
            <a:ext cx="8694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FF0000"/>
                </a:solidFill>
              </a:rPr>
              <a:t>ЗАДАНИЯ </a:t>
            </a:r>
          </a:p>
          <a:p>
            <a:r>
              <a:rPr lang="ru-RU" sz="1200" b="1" dirty="0" smtClean="0">
                <a:solidFill>
                  <a:srgbClr val="FF0000"/>
                </a:solidFill>
              </a:rPr>
              <a:t>Бланки</a:t>
            </a:r>
            <a:endParaRPr lang="ru-RU" sz="12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830018"/>
            <a:ext cx="3424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Ответственный сотрудник РЦОИ</a:t>
            </a:r>
            <a:endParaRPr lang="ru-RU" b="1" dirty="0"/>
          </a:p>
        </p:txBody>
      </p:sp>
      <p:pic>
        <p:nvPicPr>
          <p:cNvPr id="9" name="Picture 3" descr="E:\картинки\17046718-иллюстрация-здания-школы-на-белом-фоне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211" y="1219896"/>
            <a:ext cx="1598670" cy="2002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Выгнутая вверх стрелка 9"/>
          <p:cNvSpPr/>
          <p:nvPr/>
        </p:nvSpPr>
        <p:spPr>
          <a:xfrm>
            <a:off x="2531647" y="1111184"/>
            <a:ext cx="2400394" cy="57909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67624" y="965128"/>
            <a:ext cx="599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ППЭ</a:t>
            </a:r>
            <a:endParaRPr lang="ru-RU" b="1" dirty="0"/>
          </a:p>
        </p:txBody>
      </p:sp>
      <p:pic>
        <p:nvPicPr>
          <p:cNvPr id="2052" name="Picture 4" descr="C:\Users\tipakova\Desktop\zip-papk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713" y="1585399"/>
            <a:ext cx="1424202" cy="146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трелка вправо 7"/>
          <p:cNvSpPr/>
          <p:nvPr/>
        </p:nvSpPr>
        <p:spPr>
          <a:xfrm>
            <a:off x="6738686" y="183237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3" name="Picture 5" descr="C:\Users\tipakova\Desktop\3d-chelovechek-6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687" y="3340766"/>
            <a:ext cx="2089762" cy="208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tipakova\Desktop\3848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061" y="3793105"/>
            <a:ext cx="1448107" cy="138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tipakova\Desktop\37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211" y="3583213"/>
            <a:ext cx="1598670" cy="125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:\Users\tipakova\Desktop\Cassaforte-1-300x29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093" y="3662191"/>
            <a:ext cx="1486554" cy="144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-21627" y="3186877"/>
            <a:ext cx="1197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Член </a:t>
            </a:r>
            <a:r>
              <a:rPr lang="ru-RU" sz="1400" b="1" dirty="0" smtClean="0">
                <a:solidFill>
                  <a:srgbClr val="FF0000"/>
                </a:solidFill>
              </a:rPr>
              <a:t>ГЭК ГВЭ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20271367">
            <a:off x="702981" y="4193804"/>
            <a:ext cx="1260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0000"/>
                </a:solidFill>
              </a:rPr>
              <a:t>ЗАДАНИЯ</a:t>
            </a:r>
          </a:p>
          <a:p>
            <a:pPr algn="ctr"/>
            <a:r>
              <a:rPr lang="ru-RU" sz="1200" b="1" dirty="0" smtClean="0">
                <a:solidFill>
                  <a:srgbClr val="FF0000"/>
                </a:solidFill>
              </a:rPr>
              <a:t>Бланки</a:t>
            </a:r>
            <a:endParaRPr lang="ru-RU" sz="1200" b="1" dirty="0">
              <a:solidFill>
                <a:srgbClr val="FF0000"/>
              </a:solidFill>
            </a:endParaRPr>
          </a:p>
        </p:txBody>
      </p:sp>
      <p:sp>
        <p:nvSpPr>
          <p:cNvPr id="13" name="Стрелка вправо 12"/>
          <p:cNvSpPr/>
          <p:nvPr/>
        </p:nvSpPr>
        <p:spPr>
          <a:xfrm>
            <a:off x="1947077" y="4057203"/>
            <a:ext cx="80898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473809" y="3423773"/>
            <a:ext cx="2285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Тиражирует в ШТАБЕ</a:t>
            </a:r>
            <a:endParaRPr lang="ru-RU" b="1" dirty="0"/>
          </a:p>
        </p:txBody>
      </p:sp>
      <p:sp>
        <p:nvSpPr>
          <p:cNvPr id="15" name="Стрелка вправо 14"/>
          <p:cNvSpPr/>
          <p:nvPr/>
        </p:nvSpPr>
        <p:spPr>
          <a:xfrm>
            <a:off x="4267839" y="4057203"/>
            <a:ext cx="72221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6628078" y="1335064"/>
            <a:ext cx="108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получает</a:t>
            </a:r>
            <a:endParaRPr lang="ru-RU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029889" y="1260749"/>
            <a:ext cx="1339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направляет</a:t>
            </a:r>
            <a:endParaRPr lang="ru-RU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915816" y="4869160"/>
            <a:ext cx="49092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/>
              <a:t>к</a:t>
            </a:r>
            <a:r>
              <a:rPr lang="ru-RU" b="1" dirty="0" smtClean="0"/>
              <a:t>омплектует пакеты с ЭМ по </a:t>
            </a:r>
          </a:p>
          <a:p>
            <a:pPr algn="ctr"/>
            <a:r>
              <a:rPr lang="ru-RU" b="1" dirty="0" smtClean="0"/>
              <a:t>аудиториям ППЭ + пакет руководителя на ППЭ </a:t>
            </a:r>
          </a:p>
          <a:p>
            <a:pPr algn="ctr"/>
            <a:r>
              <a:rPr lang="ru-RU" b="1" dirty="0" smtClean="0"/>
              <a:t>(списки участников + инструкции + формы) </a:t>
            </a:r>
            <a:endParaRPr lang="ru-RU" b="1" dirty="0"/>
          </a:p>
        </p:txBody>
      </p:sp>
      <p:sp>
        <p:nvSpPr>
          <p:cNvPr id="20" name="Стрелка вправо 19"/>
          <p:cNvSpPr/>
          <p:nvPr/>
        </p:nvSpPr>
        <p:spPr>
          <a:xfrm>
            <a:off x="6738686" y="3940004"/>
            <a:ext cx="707407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215" y="-319777"/>
            <a:ext cx="648072" cy="7133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</a:t>
            </a:r>
            <a:endParaRPr lang="ru-RU" sz="4400" dirty="0"/>
          </a:p>
        </p:txBody>
      </p:sp>
      <p:sp>
        <p:nvSpPr>
          <p:cNvPr id="22" name="TextBox 21"/>
          <p:cNvSpPr txBox="1"/>
          <p:nvPr/>
        </p:nvSpPr>
        <p:spPr>
          <a:xfrm>
            <a:off x="5902401" y="2761020"/>
            <a:ext cx="30873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/>
              <a:t>В день экзамена </a:t>
            </a:r>
          </a:p>
          <a:p>
            <a:pPr algn="ctr"/>
            <a:r>
              <a:rPr lang="ru-RU" b="1" dirty="0"/>
              <a:t>не позднее </a:t>
            </a:r>
            <a:r>
              <a:rPr lang="ru-RU" b="1" dirty="0">
                <a:solidFill>
                  <a:srgbClr val="C00000"/>
                </a:solidFill>
              </a:rPr>
              <a:t>8.30</a:t>
            </a:r>
            <a:r>
              <a:rPr lang="ru-RU" b="1" dirty="0"/>
              <a:t> член ГЭК </a:t>
            </a:r>
          </a:p>
          <a:p>
            <a:pPr algn="ctr"/>
            <a:r>
              <a:rPr lang="ru-RU" b="1" dirty="0"/>
              <a:t>передает руководителю </a:t>
            </a:r>
            <a:r>
              <a:rPr lang="ru-RU" b="1" dirty="0" smtClean="0"/>
              <a:t>ППЭ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11732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226398"/>
            <a:ext cx="9289032" cy="718378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-27384"/>
            <a:ext cx="8640960" cy="1080120"/>
          </a:xfrm>
        </p:spPr>
        <p:txBody>
          <a:bodyPr>
            <a:noAutofit/>
          </a:bodyPr>
          <a:lstStyle/>
          <a:p>
            <a:r>
              <a:rPr lang="ru-RU" sz="25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В здании, </a:t>
            </a:r>
            <a:r>
              <a:rPr lang="ru-RU" sz="25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где расположен ППЭ, </a:t>
            </a:r>
            <a:r>
              <a:rPr lang="ru-RU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до входа </a:t>
            </a:r>
            <a:r>
              <a:rPr lang="ru-RU" sz="25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в ППЭ выделяются</a:t>
            </a:r>
            <a:r>
              <a:rPr lang="ru-RU" sz="25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:</a:t>
            </a:r>
            <a:endParaRPr lang="ru-RU" sz="25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23928" y="908720"/>
            <a:ext cx="45365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C0504D">
                    <a:lumMod val="50000"/>
                  </a:srgbClr>
                </a:solidFill>
                <a:latin typeface="Bookman Old Style" pitchFamily="18" charset="0"/>
              </a:rPr>
              <a:t>а</a:t>
            </a:r>
            <a:r>
              <a:rPr lang="ru-RU" sz="1600" b="1" dirty="0">
                <a:solidFill>
                  <a:srgbClr val="C0504D">
                    <a:lumMod val="50000"/>
                  </a:srgbClr>
                </a:solidFill>
                <a:latin typeface="Bookman Old Style" pitchFamily="18" charset="0"/>
              </a:rPr>
              <a:t>) места для хранения личных вещей </a:t>
            </a:r>
            <a:r>
              <a:rPr lang="ru-RU" sz="1600" b="1" dirty="0" smtClean="0">
                <a:solidFill>
                  <a:srgbClr val="C0504D">
                    <a:lumMod val="50000"/>
                  </a:srgbClr>
                </a:solidFill>
                <a:latin typeface="Bookman Old Style" pitchFamily="18" charset="0"/>
              </a:rPr>
              <a:t>участников, </a:t>
            </a:r>
            <a:r>
              <a:rPr lang="ru-RU" sz="1600" b="1" dirty="0">
                <a:solidFill>
                  <a:srgbClr val="C0504D">
                    <a:lumMod val="50000"/>
                  </a:srgbClr>
                </a:solidFill>
                <a:latin typeface="Bookman Old Style" pitchFamily="18" charset="0"/>
              </a:rPr>
              <a:t>организаторов, медицинских работников, технических специалистов и </a:t>
            </a:r>
            <a:r>
              <a:rPr lang="ru-RU" sz="1600" b="1" dirty="0" smtClean="0">
                <a:solidFill>
                  <a:srgbClr val="C0504D">
                    <a:lumMod val="50000"/>
                  </a:srgbClr>
                </a:solidFill>
                <a:latin typeface="Bookman Old Style" pitchFamily="18" charset="0"/>
              </a:rPr>
              <a:t>ассистентов</a:t>
            </a:r>
            <a:endParaRPr lang="ru-RU" sz="1600" b="1" dirty="0">
              <a:solidFill>
                <a:srgbClr val="C0504D">
                  <a:lumMod val="5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1027" name="Picture 3" descr="C:\Users\bodnya\Desktop\3D_4elove4ki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76872"/>
            <a:ext cx="3224957" cy="128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bodnya\Desktop\919581386eaeb4b7b11a0c3a0d06cd79bf4085cc3_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322" y="1052736"/>
            <a:ext cx="1582574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504" y="270892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>
                <a:solidFill>
                  <a:srgbClr val="C0504D">
                    <a:lumMod val="50000"/>
                  </a:srgbClr>
                </a:solidFill>
                <a:latin typeface="Bookman Old Style" pitchFamily="18" charset="0"/>
              </a:rPr>
              <a:t>б) помещения для сопровождающих и представителей средств массовой информации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032448" y="371703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>
                <a:solidFill>
                  <a:srgbClr val="C0504D">
                    <a:lumMod val="50000"/>
                  </a:srgbClr>
                </a:solidFill>
                <a:latin typeface="Bookman Old Style" pitchFamily="18" charset="0"/>
              </a:rPr>
              <a:t>в) </a:t>
            </a:r>
            <a:r>
              <a:rPr lang="ru-RU" sz="1600" b="1" dirty="0" smtClean="0">
                <a:solidFill>
                  <a:srgbClr val="C0504D">
                    <a:lumMod val="50000"/>
                  </a:srgbClr>
                </a:solidFill>
                <a:latin typeface="Bookman Old Style" pitchFamily="18" charset="0"/>
              </a:rPr>
              <a:t>место </a:t>
            </a:r>
            <a:r>
              <a:rPr lang="ru-RU" sz="1600" b="1" dirty="0">
                <a:solidFill>
                  <a:srgbClr val="C0504D">
                    <a:lumMod val="50000"/>
                  </a:srgbClr>
                </a:solidFill>
                <a:latin typeface="Bookman Old Style" pitchFamily="18" charset="0"/>
              </a:rPr>
              <a:t>для обучающихся и их родителей (законных </a:t>
            </a:r>
            <a:r>
              <a:rPr lang="ru-RU" sz="1600" b="1" dirty="0" smtClean="0">
                <a:solidFill>
                  <a:srgbClr val="C0504D">
                    <a:lumMod val="50000"/>
                  </a:srgbClr>
                </a:solidFill>
                <a:latin typeface="Bookman Old Style" pitchFamily="18" charset="0"/>
              </a:rPr>
              <a:t>представителей</a:t>
            </a:r>
            <a:r>
              <a:rPr lang="ru-RU" sz="1600" b="1" dirty="0">
                <a:solidFill>
                  <a:srgbClr val="C0504D">
                    <a:lumMod val="50000"/>
                  </a:srgbClr>
                </a:solidFill>
                <a:latin typeface="Bookman Old Style" pitchFamily="18" charset="0"/>
              </a:rPr>
              <a:t>) на случай непогоды</a:t>
            </a:r>
          </a:p>
        </p:txBody>
      </p:sp>
      <p:pic>
        <p:nvPicPr>
          <p:cNvPr id="1029" name="Picture 5" descr="C:\Users\bodnya\Desktop\2848632465259442de4716b0e95404413900bc3e0a_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825" y="3501008"/>
            <a:ext cx="1924111" cy="151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39552" y="5013176"/>
            <a:ext cx="55009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C0504D">
                    <a:lumMod val="50000"/>
                  </a:srgbClr>
                </a:solidFill>
                <a:latin typeface="Bookman Old Style" pitchFamily="18" charset="0"/>
              </a:rPr>
              <a:t>г) информационные стенды, на которых размещаются списки распределения участников по аудиториям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7504" y="19968"/>
            <a:ext cx="576064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3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76158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459" y="0"/>
            <a:ext cx="9433996" cy="724013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274638"/>
            <a:ext cx="9001000" cy="70609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 Помещение для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руководителя ППЭ (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Штаб)</a:t>
            </a:r>
            <a:endParaRPr lang="ru-RU" sz="28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6" name="Picture 7" descr="C:\Users\bodnya\Desktop\security-clipart-surveillance-camera-m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8281">
            <a:off x="334127" y="1154645"/>
            <a:ext cx="2103469" cy="2026423"/>
          </a:xfrm>
          <a:prstGeom prst="rect">
            <a:avLst/>
          </a:prstGeom>
          <a:noFill/>
          <a:scene3d>
            <a:camera prst="orthographicFront">
              <a:rot lat="19528471" lon="10163018" rev="357677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bodnya\Desktop\стальной-сейф-2582827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96952"/>
            <a:ext cx="2459321" cy="231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bodnya\Desktop\89604422883b49db7f64803ecb733a4bbf8cc3586c_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92" y="1781088"/>
            <a:ext cx="2736304" cy="300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bodnya\Desktop\0_7c95e_85917c56_M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340768"/>
            <a:ext cx="1905000" cy="170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bodnya\Desktop\image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801001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4962" y="188640"/>
            <a:ext cx="66516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4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61508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0"/>
            <a:ext cx="9324527" cy="70294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7687" y="188640"/>
            <a:ext cx="7931224" cy="648072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В ППЭ должны быть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организованы и подготовлены: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908720"/>
            <a:ext cx="590465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 smtClean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Аудитории </a:t>
            </a:r>
            <a:r>
              <a:rPr lang="ru-RU" sz="2500" b="1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для участников </a:t>
            </a:r>
            <a:r>
              <a:rPr lang="ru-RU" sz="2500" b="1" dirty="0" smtClean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ГИА </a:t>
            </a:r>
            <a:endParaRPr lang="ru-RU" sz="2500" b="1" dirty="0">
              <a:solidFill>
                <a:srgbClr val="C0504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051" name="Picture 3" descr="C:\Users\bodnya\Desktop\chelovechki_party_test_belyy_fon_80789_300x1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882604"/>
            <a:ext cx="3289548" cy="228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bodnya\Desktop\1436156182_vector-clock-collection-1-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556792"/>
            <a:ext cx="1368152" cy="1610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bodnya\Desktop\1328123872_1aactstnr5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19122">
            <a:off x="6452295" y="4030976"/>
            <a:ext cx="877610" cy="152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bodnya\Desktop\91542481868f5cfebba557c6ea04d02671779cb842_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3" y="4029317"/>
            <a:ext cx="1827053" cy="1991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bodnya\Desktop\security-clipart-surveillance-camera-md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569" y="836712"/>
            <a:ext cx="1880927" cy="181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bodnya\Desktop\0_87388_2dbae870_M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408717"/>
            <a:ext cx="607789" cy="81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bodnya\Desktop\14297586-Английский-алфавит-с-забавными-картинками.-Буквы-А,-Б.-v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9614">
            <a:off x="4459709" y="2555671"/>
            <a:ext cx="574276" cy="60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Прямая со стрелкой 9"/>
          <p:cNvCxnSpPr/>
          <p:nvPr/>
        </p:nvCxnSpPr>
        <p:spPr>
          <a:xfrm>
            <a:off x="5057754" y="3186454"/>
            <a:ext cx="666374" cy="81349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Скругленный прямоугольник 13"/>
          <p:cNvSpPr/>
          <p:nvPr/>
        </p:nvSpPr>
        <p:spPr>
          <a:xfrm rot="306963">
            <a:off x="3851920" y="2408717"/>
            <a:ext cx="1205834" cy="85908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058" name="Picture 10" descr="C:\Users\bodnya\Desktop\bumag97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0741">
            <a:off x="4868317" y="4562293"/>
            <a:ext cx="1408047" cy="117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bodnya\Desktop\3015246-papier-notes-on-cork-table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645024"/>
            <a:ext cx="2438663" cy="1609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-36512" y="3645024"/>
            <a:ext cx="2438663" cy="1609517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V="1">
            <a:off x="-24672" y="3691691"/>
            <a:ext cx="2652456" cy="1609517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Users\bodnya\Desktop\konvert-300x194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381" y="3691691"/>
            <a:ext cx="1415619" cy="112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190104"/>
            <a:ext cx="648072" cy="5878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5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422846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-50336"/>
            <a:ext cx="9468544" cy="7266645"/>
          </a:xfrm>
        </p:spPr>
      </p:pic>
      <p:sp>
        <p:nvSpPr>
          <p:cNvPr id="3" name="Прямоугольник 2"/>
          <p:cNvSpPr/>
          <p:nvPr/>
        </p:nvSpPr>
        <p:spPr>
          <a:xfrm>
            <a:off x="1691680" y="4653136"/>
            <a:ext cx="50405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Помещения </a:t>
            </a:r>
            <a:r>
              <a:rPr lang="ru-RU" sz="2000" b="1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для общественных </a:t>
            </a:r>
            <a:r>
              <a:rPr lang="ru-RU" sz="2000" b="1" dirty="0" smtClean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наблюдателей</a:t>
            </a:r>
            <a:endParaRPr lang="ru-RU" sz="2000" b="1" dirty="0">
              <a:solidFill>
                <a:srgbClr val="C0504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5122" name="Picture 2" descr="C:\Users\bodnya\Desktop\ava_aa5679e08e1e4d15d3eb7a8ceeae24a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003" y="332656"/>
            <a:ext cx="2187461" cy="21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bodnya\Desktop\1374012597_njxgb0lvv7amwz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980728"/>
            <a:ext cx="1097687" cy="118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95536" y="692696"/>
            <a:ext cx="56166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Медицинский кабинет либо отдельное помещение для медицинских </a:t>
            </a:r>
            <a:r>
              <a:rPr lang="ru-RU" sz="2000" b="1" dirty="0" smtClean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работников</a:t>
            </a:r>
            <a:endParaRPr lang="ru-RU" sz="2000" dirty="0">
              <a:solidFill>
                <a:srgbClr val="C0504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63888" y="2780928"/>
            <a:ext cx="51845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Рабочие места (столы, стулья) для организаторов вне аудитории</a:t>
            </a:r>
          </a:p>
        </p:txBody>
      </p:sp>
      <p:pic>
        <p:nvPicPr>
          <p:cNvPr id="1026" name="Picture 2" descr="C:\Users\bodnya\Desktop\kompute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772" y="1916832"/>
            <a:ext cx="2629148" cy="262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bodnya\Desktop\3445009-old-wooden-doo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986915"/>
            <a:ext cx="2088232" cy="278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bodnya\Desktop\dver7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17032"/>
            <a:ext cx="1296144" cy="2998785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50835" y="44792"/>
            <a:ext cx="660694" cy="6874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6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49123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0"/>
            <a:ext cx="9324528" cy="717341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1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В </a:t>
            </a:r>
            <a:r>
              <a:rPr lang="ru-RU" sz="31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день проведения экзамена в ППЭ присутствуют</a:t>
            </a:r>
            <a:r>
              <a:rPr lang="ru-RU" sz="31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: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618922"/>
            <a:ext cx="856895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 smtClean="0">
              <a:solidFill>
                <a:prstClr val="black"/>
              </a:solidFill>
            </a:endParaRPr>
          </a:p>
          <a:p>
            <a:r>
              <a:rPr lang="ru-RU" sz="2400" b="1" dirty="0" smtClean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а</a:t>
            </a:r>
            <a:r>
              <a:rPr lang="ru-RU" sz="2400" b="1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) руководитель и организаторы ППЭ;</a:t>
            </a:r>
          </a:p>
          <a:p>
            <a:r>
              <a:rPr lang="ru-RU" sz="2400" b="1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б) </a:t>
            </a:r>
            <a:r>
              <a:rPr lang="ru-RU" sz="2400" b="1" dirty="0" smtClean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член </a:t>
            </a:r>
            <a:r>
              <a:rPr lang="ru-RU" sz="2400" b="1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ГЭК;</a:t>
            </a:r>
          </a:p>
          <a:p>
            <a:r>
              <a:rPr lang="ru-RU" sz="2400" b="1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в) руководитель </a:t>
            </a:r>
            <a:r>
              <a:rPr lang="ru-RU" sz="2400" b="1" dirty="0" smtClean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образовательной организации;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r>
              <a:rPr lang="ru-RU" sz="2400" b="1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г) технические </a:t>
            </a:r>
            <a:r>
              <a:rPr lang="ru-RU" sz="2400" b="1" dirty="0" smtClean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специалисты;</a:t>
            </a:r>
            <a:endParaRPr lang="ru-RU" sz="2400" b="1" dirty="0">
              <a:solidFill>
                <a:srgbClr val="C0504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r>
              <a:rPr lang="ru-RU" sz="2400" b="1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д) </a:t>
            </a:r>
            <a:r>
              <a:rPr lang="ru-RU" sz="2400" b="1" dirty="0" smtClean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медицинский работник;</a:t>
            </a:r>
            <a:endParaRPr lang="ru-RU" sz="2400" b="1" dirty="0">
              <a:solidFill>
                <a:srgbClr val="C0504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r>
              <a:rPr lang="ru-RU" sz="2400" b="1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е) ассистенты, оказывающие необходимую </a:t>
            </a:r>
            <a:r>
              <a:rPr lang="ru-RU" sz="2400" b="1" dirty="0" smtClean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помощь </a:t>
            </a:r>
            <a:r>
              <a:rPr lang="ru-RU" sz="2400" b="1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участникам </a:t>
            </a:r>
            <a:r>
              <a:rPr lang="ru-RU" sz="2400" b="1" dirty="0" smtClean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400" b="1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 ОВЗ, детям-инвалидам и </a:t>
            </a:r>
            <a:r>
              <a:rPr lang="ru-RU" sz="2400" b="1" dirty="0" smtClean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инвалидам;</a:t>
            </a:r>
            <a:endParaRPr lang="ru-RU" sz="2400" b="1" dirty="0">
              <a:solidFill>
                <a:srgbClr val="C0504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r>
              <a:rPr lang="ru-RU" sz="2400" b="1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ж) сотрудники, осуществляющие охрану </a:t>
            </a:r>
            <a:r>
              <a:rPr lang="ru-RU" sz="2400" b="1" dirty="0" smtClean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правопорядка;</a:t>
            </a:r>
          </a:p>
          <a:p>
            <a:r>
              <a:rPr lang="ru-RU" sz="2400" b="1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</a:t>
            </a:r>
            <a:r>
              <a:rPr lang="ru-RU" sz="2400" b="1" dirty="0" smtClean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) специалист по обеспечению лабораторных работ.</a:t>
            </a:r>
            <a:endParaRPr lang="ru-RU" sz="2400" b="1" dirty="0">
              <a:solidFill>
                <a:srgbClr val="C0504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332656"/>
            <a:ext cx="648072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7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14415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673"/>
            <a:ext cx="9252520" cy="685732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1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В день проведения экзамена в ППЭ могут присутствовать</a:t>
            </a:r>
            <a:r>
              <a:rPr lang="ru-RU" sz="31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: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5496" y="1484783"/>
            <a:ext cx="8208912" cy="4653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Clr>
                <a:srgbClr val="92D050"/>
              </a:buClr>
              <a:buSzPct val="200000"/>
              <a:buFont typeface="Wingdings 2" pitchFamily="18" charset="2"/>
              <a:buChar char="E"/>
            </a:pPr>
            <a:r>
              <a:rPr lang="ru-RU" sz="2200" b="1" dirty="0" smtClean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представители СМИ </a:t>
            </a:r>
            <a:r>
              <a:rPr lang="ru-RU" sz="2000" b="1" dirty="0" smtClean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(до</a:t>
            </a:r>
            <a:r>
              <a:rPr lang="ru-RU" sz="2000" b="1" dirty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 момента вскрытия участниками </a:t>
            </a:r>
            <a:r>
              <a:rPr lang="ru-RU" sz="2000" b="1" dirty="0" smtClean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000" b="1" dirty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индивидуальных комплектов с </a:t>
            </a:r>
            <a:r>
              <a:rPr lang="ru-RU" sz="2000" b="1" dirty="0" smtClean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ЭМ);</a:t>
            </a:r>
            <a:endParaRPr lang="ru-RU" sz="2000" b="1" dirty="0">
              <a:solidFill>
                <a:srgbClr val="4F81B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pPr marL="342900" indent="-342900">
              <a:lnSpc>
                <a:spcPct val="120000"/>
              </a:lnSpc>
              <a:buClr>
                <a:srgbClr val="92D050"/>
              </a:buClr>
              <a:buSzPct val="200000"/>
              <a:buFont typeface="Wingdings 2" pitchFamily="18" charset="2"/>
              <a:buChar char="E"/>
            </a:pPr>
            <a:r>
              <a:rPr lang="ru-RU" sz="2200" b="1" dirty="0" smtClean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аккредитованные общественные наблюдатели </a:t>
            </a:r>
            <a:r>
              <a:rPr lang="ru-RU" sz="2000" b="1" dirty="0" smtClean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(в течение всего времени экзамена, по 1 в аудитории);</a:t>
            </a:r>
          </a:p>
          <a:p>
            <a:pPr marL="342900" indent="-342900">
              <a:lnSpc>
                <a:spcPct val="120000"/>
              </a:lnSpc>
              <a:buClr>
                <a:srgbClr val="92D050"/>
              </a:buClr>
              <a:buSzPct val="200000"/>
              <a:buFont typeface="Wingdings 2" pitchFamily="18" charset="2"/>
              <a:buChar char="E"/>
            </a:pPr>
            <a:r>
              <a:rPr lang="ru-RU" sz="2200" b="1" dirty="0" smtClean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лица </a:t>
            </a:r>
            <a:r>
              <a:rPr lang="ru-RU" sz="2200" b="1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Рособрнадзора и (или) </a:t>
            </a:r>
            <a:r>
              <a:rPr lang="ru-RU" sz="2200" b="1" dirty="0" smtClean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сотрудники управления по надзору и контролю в сфере образования Министерства образования, науки и молодежи Республики Крым;</a:t>
            </a:r>
            <a:endParaRPr lang="ru-RU" sz="2200" b="1" dirty="0">
              <a:solidFill>
                <a:srgbClr val="C0504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pPr algn="ctr"/>
            <a:r>
              <a:rPr lang="ru-RU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Допуск в ППЭ:  </a:t>
            </a:r>
            <a:r>
              <a:rPr lang="ru-RU" sz="2200" b="1" dirty="0" smtClean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при наличии документов, удостоверяющих их личность и подтверждающих их полномочия! </a:t>
            </a:r>
            <a:endParaRPr lang="ru-RU" sz="2200" b="1" dirty="0">
              <a:solidFill>
                <a:srgbClr val="C0504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5513" y="116632"/>
            <a:ext cx="57606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8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81626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2142</TotalTime>
  <Words>1015</Words>
  <Application>Microsoft Office PowerPoint</Application>
  <PresentationFormat>Экран (4:3)</PresentationFormat>
  <Paragraphs>312</Paragraphs>
  <Slides>27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Общий порядок проведения ГИА-9</vt:lpstr>
      <vt:lpstr>Подготовка  к проведению ГИА-9 в ППЭ</vt:lpstr>
      <vt:lpstr>Презентация PowerPoint</vt:lpstr>
      <vt:lpstr>   В здании, где расположен ППЭ, до входа в ППЭ выделяются:</vt:lpstr>
      <vt:lpstr>     Помещение для руководителя ППЭ (Штаб)</vt:lpstr>
      <vt:lpstr>В ППЭ должны быть организованы и подготовлены:</vt:lpstr>
      <vt:lpstr>Презентация PowerPoint</vt:lpstr>
      <vt:lpstr>   В день проведения экзамена в ППЭ присутствуют:</vt:lpstr>
      <vt:lpstr>В день проведения экзамена в ППЭ могут присутствовать:</vt:lpstr>
      <vt:lpstr>Презентация PowerPoint</vt:lpstr>
      <vt:lpstr>Презентация PowerPoint</vt:lpstr>
      <vt:lpstr>Презентация PowerPoint</vt:lpstr>
      <vt:lpstr>Подготовка к экзамену</vt:lpstr>
      <vt:lpstr>Презентация PowerPoint</vt:lpstr>
      <vt:lpstr>Презентация PowerPoint</vt:lpstr>
      <vt:lpstr>Презентация PowerPoint</vt:lpstr>
      <vt:lpstr>Получение ЭМ</vt:lpstr>
      <vt:lpstr>Перед началом экзамена</vt:lpstr>
      <vt:lpstr> Начало выполнения экзаменационной работы </vt:lpstr>
      <vt:lpstr>Случаи незавершения  экзамена </vt:lpstr>
      <vt:lpstr>Завершение экзамена</vt:lpstr>
      <vt:lpstr>Завершение экзамена</vt:lpstr>
      <vt:lpstr>Упаковка ЭМ в аудитории</vt:lpstr>
      <vt:lpstr>Оформление и упаковка ЭМ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Смирнова Ирина Александровна</dc:creator>
  <cp:lastModifiedBy>Типакова Екатерина Олеговна</cp:lastModifiedBy>
  <cp:revision>320</cp:revision>
  <cp:lastPrinted>2016-04-12T13:50:12Z</cp:lastPrinted>
  <dcterms:created xsi:type="dcterms:W3CDTF">2016-01-19T07:40:48Z</dcterms:created>
  <dcterms:modified xsi:type="dcterms:W3CDTF">2016-04-14T07:25:58Z</dcterms:modified>
</cp:coreProperties>
</file>