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6"/>
  </p:notesMasterIdLst>
  <p:sldIdLst>
    <p:sldId id="268" r:id="rId8"/>
    <p:sldId id="270" r:id="rId9"/>
    <p:sldId id="278" r:id="rId10"/>
    <p:sldId id="279" r:id="rId11"/>
    <p:sldId id="272" r:id="rId12"/>
    <p:sldId id="273" r:id="rId13"/>
    <p:sldId id="274" r:id="rId14"/>
    <p:sldId id="276" r:id="rId15"/>
    <p:sldId id="275" r:id="rId16"/>
    <p:sldId id="277" r:id="rId17"/>
    <p:sldId id="256" r:id="rId18"/>
    <p:sldId id="263" r:id="rId19"/>
    <p:sldId id="257" r:id="rId20"/>
    <p:sldId id="259" r:id="rId21"/>
    <p:sldId id="262" r:id="rId22"/>
    <p:sldId id="265" r:id="rId23"/>
    <p:sldId id="266" r:id="rId24"/>
    <p:sldId id="267" r:id="rId25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0" d="100"/>
          <a:sy n="100" d="100"/>
        </p:scale>
        <p:origin x="-1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ED6D2-962F-408D-B988-5C69A8F1F43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A11AC-D391-4762-AE00-A5A280200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ответа у участника есть возможность прослушать свою аудиозапись</a:t>
            </a:r>
          </a:p>
          <a:p>
            <a:endParaRPr lang="ru-RU" dirty="0" smtClean="0"/>
          </a:p>
          <a:p>
            <a:r>
              <a:rPr lang="ru-RU" dirty="0" smtClean="0"/>
              <a:t>Подготовка к ответу выполняется в минимальном объёме непосредственно при сдаче экзамена (перед ответом на каждое задание), время подготовки и записи ответа контролируется средствами программного обеспечения;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2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FEE7-8AE0-4186-8B96-55A43CD927B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1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6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31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5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6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6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5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5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37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3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24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031666"/>
      </p:ext>
    </p:extLst>
  </p:cSld>
  <p:clrMapOvr>
    <a:masterClrMapping/>
  </p:clrMapOvr>
  <p:transition advClick="0" advTm="4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4536"/>
      </p:ext>
    </p:extLst>
  </p:cSld>
  <p:clrMapOvr>
    <a:masterClrMapping/>
  </p:clrMapOvr>
  <p:transition advClick="0" advTm="4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611811"/>
      </p:ext>
    </p:extLst>
  </p:cSld>
  <p:clrMapOvr>
    <a:masterClrMapping/>
  </p:clrMapOvr>
  <p:transition advClick="0" advTm="4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304416"/>
      </p:ext>
    </p:extLst>
  </p:cSld>
  <p:clrMapOvr>
    <a:masterClrMapping/>
  </p:clrMapOvr>
  <p:transition advClick="0" advTm="4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786719"/>
      </p:ext>
    </p:extLst>
  </p:cSld>
  <p:clrMapOvr>
    <a:masterClrMapping/>
  </p:clrMapOvr>
  <p:transition advClick="0" advTm="4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396780"/>
      </p:ext>
    </p:extLst>
  </p:cSld>
  <p:clrMapOvr>
    <a:masterClrMapping/>
  </p:clrMapOvr>
  <p:transition advClick="0" advTm="4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632283"/>
      </p:ext>
    </p:extLst>
  </p:cSld>
  <p:clrMapOvr>
    <a:masterClrMapping/>
  </p:clrMapOvr>
  <p:transition advClick="0" advTm="4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237079"/>
      </p:ext>
    </p:extLst>
  </p:cSld>
  <p:clrMapOvr>
    <a:masterClrMapping/>
  </p:clrMapOvr>
  <p:transition advClick="0" advTm="4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308688"/>
      </p:ext>
    </p:extLst>
  </p:cSld>
  <p:clrMapOvr>
    <a:masterClrMapping/>
  </p:clrMapOvr>
  <p:transition advClick="0" advTm="4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564104"/>
      </p:ext>
    </p:extLst>
  </p:cSld>
  <p:clrMapOvr>
    <a:masterClrMapping/>
  </p:clrMapOvr>
  <p:transition advClick="0" advTm="4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090890"/>
      </p:ext>
    </p:extLst>
  </p:cSld>
  <p:clrMapOvr>
    <a:masterClrMapping/>
  </p:clrMapOvr>
  <p:transition advClick="0" advTm="4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918538"/>
      </p:ext>
    </p:extLst>
  </p:cSld>
  <p:clrMapOvr>
    <a:masterClrMapping/>
  </p:clrMapOvr>
  <p:transition advClick="0" advTm="4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2069629"/>
      </p:ext>
    </p:extLst>
  </p:cSld>
  <p:clrMapOvr>
    <a:masterClrMapping/>
  </p:clrMapOvr>
  <p:transition advClick="0" advTm="4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174302"/>
      </p:ext>
    </p:extLst>
  </p:cSld>
  <p:clrMapOvr>
    <a:masterClrMapping/>
  </p:clrMapOvr>
  <p:transition advClick="0" advTm="4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595845"/>
      </p:ext>
    </p:extLst>
  </p:cSld>
  <p:clrMapOvr>
    <a:masterClrMapping/>
  </p:clrMapOvr>
  <p:transition advClick="0" advTm="4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785594"/>
      </p:ext>
    </p:extLst>
  </p:cSld>
  <p:clrMapOvr>
    <a:masterClrMapping/>
  </p:clrMapOvr>
  <p:transition advClick="0" advTm="4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800167"/>
      </p:ext>
    </p:extLst>
  </p:cSld>
  <p:clrMapOvr>
    <a:masterClrMapping/>
  </p:clrMapOvr>
  <p:transition advClick="0" advTm="4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5526899"/>
      </p:ext>
    </p:extLst>
  </p:cSld>
  <p:clrMapOvr>
    <a:masterClrMapping/>
  </p:clrMapOvr>
  <p:transition advClick="0" advTm="4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545232"/>
      </p:ext>
    </p:extLst>
  </p:cSld>
  <p:clrMapOvr>
    <a:masterClrMapping/>
  </p:clrMapOvr>
  <p:transition advClick="0" advTm="4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5088775"/>
      </p:ext>
    </p:extLst>
  </p:cSld>
  <p:clrMapOvr>
    <a:masterClrMapping/>
  </p:clrMapOvr>
  <p:transition advClick="0" advTm="4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86081"/>
      </p:ext>
    </p:extLst>
  </p:cSld>
  <p:clrMapOvr>
    <a:masterClrMapping/>
  </p:clrMapOvr>
  <p:transition advClick="0" advTm="4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3043819"/>
      </p:ext>
    </p:extLst>
  </p:cSld>
  <p:clrMapOvr>
    <a:masterClrMapping/>
  </p:clrMapOvr>
  <p:transition advClick="0" advTm="4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204914"/>
      </p:ext>
    </p:extLst>
  </p:cSld>
  <p:clrMapOvr>
    <a:masterClrMapping/>
  </p:clrMapOvr>
  <p:transition advClick="0" advTm="4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545874"/>
      </p:ext>
    </p:extLst>
  </p:cSld>
  <p:clrMapOvr>
    <a:masterClrMapping/>
  </p:clrMapOvr>
  <p:transition advClick="0" advTm="4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197495"/>
      </p:ext>
    </p:extLst>
  </p:cSld>
  <p:clrMapOvr>
    <a:masterClrMapping/>
  </p:clrMapOvr>
  <p:transition advClick="0" advTm="4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762400"/>
      </p:ext>
    </p:extLst>
  </p:cSld>
  <p:clrMapOvr>
    <a:masterClrMapping/>
  </p:clrMapOvr>
  <p:transition advClick="0" advTm="4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829053"/>
      </p:ext>
    </p:extLst>
  </p:cSld>
  <p:clrMapOvr>
    <a:masterClrMapping/>
  </p:clrMapOvr>
  <p:transition advClick="0" advTm="4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217198"/>
      </p:ext>
    </p:extLst>
  </p:cSld>
  <p:clrMapOvr>
    <a:masterClrMapping/>
  </p:clrMapOvr>
  <p:transition advClick="0" advTm="4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957024"/>
      </p:ext>
    </p:extLst>
  </p:cSld>
  <p:clrMapOvr>
    <a:masterClrMapping/>
  </p:clrMapOvr>
  <p:transition advClick="0" advTm="4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017778"/>
      </p:ext>
    </p:extLst>
  </p:cSld>
  <p:clrMapOvr>
    <a:masterClrMapping/>
  </p:clrMapOvr>
  <p:transition advClick="0" advTm="4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020587"/>
      </p:ext>
    </p:extLst>
  </p:cSld>
  <p:clrMapOvr>
    <a:masterClrMapping/>
  </p:clrMapOvr>
  <p:transition advClick="0" advTm="4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337875"/>
      </p:ext>
    </p:extLst>
  </p:cSld>
  <p:clrMapOvr>
    <a:masterClrMapping/>
  </p:clrMapOvr>
  <p:transition advClick="0" advTm="4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504042"/>
      </p:ext>
    </p:extLst>
  </p:cSld>
  <p:clrMapOvr>
    <a:masterClrMapping/>
  </p:clrMapOvr>
  <p:transition advClick="0" advTm="4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254580"/>
      </p:ext>
    </p:extLst>
  </p:cSld>
  <p:clrMapOvr>
    <a:masterClrMapping/>
  </p:clrMapOvr>
  <p:transition advClick="0" advTm="4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477155"/>
      </p:ext>
    </p:extLst>
  </p:cSld>
  <p:clrMapOvr>
    <a:masterClrMapping/>
  </p:clrMapOvr>
  <p:transition advClick="0" advTm="4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211338"/>
      </p:ext>
    </p:extLst>
  </p:cSld>
  <p:clrMapOvr>
    <a:masterClrMapping/>
  </p:clrMapOvr>
  <p:transition advClick="0" advTm="4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291729"/>
      </p:ext>
    </p:extLst>
  </p:cSld>
  <p:clrMapOvr>
    <a:masterClrMapping/>
  </p:clrMapOvr>
  <p:transition advClick="0" advTm="4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58708"/>
      </p:ext>
    </p:extLst>
  </p:cSld>
  <p:clrMapOvr>
    <a:masterClrMapping/>
  </p:clrMapOvr>
  <p:transition advClick="0" advTm="4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727054"/>
      </p:ext>
    </p:extLst>
  </p:cSld>
  <p:clrMapOvr>
    <a:masterClrMapping/>
  </p:clrMapOvr>
  <p:transition advClick="0" advTm="4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533018"/>
      </p:ext>
    </p:extLst>
  </p:cSld>
  <p:clrMapOvr>
    <a:masterClrMapping/>
  </p:clrMapOvr>
  <p:transition advClick="0" advTm="4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825562"/>
      </p:ext>
    </p:extLst>
  </p:cSld>
  <p:clrMapOvr>
    <a:masterClrMapping/>
  </p:clrMapOvr>
  <p:transition advClick="0" advTm="4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842149"/>
      </p:ext>
    </p:extLst>
  </p:cSld>
  <p:clrMapOvr>
    <a:masterClrMapping/>
  </p:clrMapOvr>
  <p:transition advClick="0" advTm="4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045747"/>
      </p:ext>
    </p:extLst>
  </p:cSld>
  <p:clrMapOvr>
    <a:masterClrMapping/>
  </p:clrMapOvr>
  <p:transition advClick="0" advTm="4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565508"/>
      </p:ext>
    </p:extLst>
  </p:cSld>
  <p:clrMapOvr>
    <a:masterClrMapping/>
  </p:clrMapOvr>
  <p:transition advClick="0" advTm="4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FAB-C73C-4097-92AD-FBC5678E5E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5EE6-78D7-4A9F-B16B-61576E2EE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554781"/>
      </p:ext>
    </p:extLst>
  </p:cSld>
  <p:clrMapOvr>
    <a:masterClrMapping/>
  </p:clrMapOvr>
  <p:transition advClick="0" advTm="40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62FF-E784-4EC0-B507-F67C8FA5B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4101-1C71-42E0-B94D-E69783F0C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007088"/>
      </p:ext>
    </p:extLst>
  </p:cSld>
  <p:clrMapOvr>
    <a:masterClrMapping/>
  </p:clrMapOvr>
  <p:transition advClick="0" advTm="4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B655-4FBE-4E20-A446-6BB34F1554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6C97-1DA1-49B7-8BEA-39B1B8AA89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27319"/>
      </p:ext>
    </p:extLst>
  </p:cSld>
  <p:clrMapOvr>
    <a:masterClrMapping/>
  </p:clrMapOvr>
  <p:transition advClick="0" advTm="4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8571E-E012-4757-B7BF-A4C747A899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7A2C7-D6FB-4A32-956C-B456D524A3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5546484"/>
      </p:ext>
    </p:extLst>
  </p:cSld>
  <p:clrMapOvr>
    <a:masterClrMapping/>
  </p:clrMapOvr>
  <p:transition advClick="0" advTm="4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4E3B-3AE3-4BFC-A8AC-CE38DCC0C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E2E00-EDBC-454E-ACC6-6E8A61CBA1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990751"/>
      </p:ext>
    </p:extLst>
  </p:cSld>
  <p:clrMapOvr>
    <a:masterClrMapping/>
  </p:clrMapOvr>
  <p:transition advClick="0" advTm="4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B774-564F-42D0-A133-673782DBA1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F452-C77C-4CB9-8E57-EAD142818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336182"/>
      </p:ext>
    </p:extLst>
  </p:cSld>
  <p:clrMapOvr>
    <a:masterClrMapping/>
  </p:clrMapOvr>
  <p:transition advClick="0" advTm="4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AEE9-2ECF-4F12-983B-CD85FDA20C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15A4-2261-4CC7-8B90-09A0E2D5E9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093768"/>
      </p:ext>
    </p:extLst>
  </p:cSld>
  <p:clrMapOvr>
    <a:masterClrMapping/>
  </p:clrMapOvr>
  <p:transition advClick="0" advTm="4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4026-CA01-448C-8687-7E344E5C3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99DA0-FE7C-43DB-8CD2-D7F021F01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254301"/>
      </p:ext>
    </p:extLst>
  </p:cSld>
  <p:clrMapOvr>
    <a:masterClrMapping/>
  </p:clrMapOvr>
  <p:transition advClick="0" advTm="4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52D6F-34A6-4892-AB07-FF479C37B2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6E34-53D4-4A78-B577-539807629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089960"/>
      </p:ext>
    </p:extLst>
  </p:cSld>
  <p:clrMapOvr>
    <a:masterClrMapping/>
  </p:clrMapOvr>
  <p:transition advClick="0" advTm="4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CE85-9FD5-40F0-8114-B669084625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CB22-3E12-4325-BABB-F26D4C755A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459748"/>
      </p:ext>
    </p:extLst>
  </p:cSld>
  <p:clrMapOvr>
    <a:masterClrMapping/>
  </p:clrMapOvr>
  <p:transition advClick="0" advTm="40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1B85-96E8-4AE8-AD99-C6DD60373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D550-24C8-4147-9E31-24A72CE486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429005"/>
      </p:ext>
    </p:extLst>
  </p:cSld>
  <p:clrMapOvr>
    <a:masterClrMapping/>
  </p:clrMapOvr>
  <p:transition advClick="0" advTm="4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3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DB606-6E4A-4F5C-A5DD-15DB0507850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359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DB606-6E4A-4F5C-A5DD-15DB0507850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9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DB606-6E4A-4F5C-A5DD-15DB0507850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22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DB606-6E4A-4F5C-A5DD-15DB0507850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3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1E9F2E-6887-4850-BDCE-F597A7E9C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DB606-6E4A-4F5C-A5DD-15DB0507850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4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4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3.t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384884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alt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Особенности проведения </a:t>
            </a:r>
            <a:r>
              <a:rPr lang="ru-RU" altLang="ru-RU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ОГЭ </a:t>
            </a:r>
            <a:r>
              <a:rPr lang="ru-RU" altLang="ru-RU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>по иностранным языкам</a:t>
            </a:r>
            <a:r>
              <a:rPr lang="ru-RU" alt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  <a:t/>
            </a:r>
            <a:br>
              <a:rPr lang="ru-RU" alt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Verdana" pitchFamily="34" charset="0"/>
              </a:rPr>
            </a:br>
            <a:endParaRPr kumimoji="0" lang="uk-UA" sz="3600" b="0" i="0" u="none" strike="noStrike" kern="0" cap="none" spc="0" normalizeH="0" baseline="0" noProof="0" dirty="0">
              <a:ln>
                <a:noFill/>
              </a:ln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400800" cy="1752600"/>
          </a:xfrm>
          <a:prstGeom prst="rect">
            <a:avLst/>
          </a:prstGeom>
          <a:solidFill>
            <a:sysClr val="window" lastClr="FFFFFF">
              <a:alpha val="51000"/>
            </a:sysClr>
          </a:solidFill>
        </p:spPr>
        <p:txBody>
          <a:bodyPr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Музычко Ксения Владимировна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</a:t>
            </a: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лавный специалист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отдела организационного сопровождения ГИА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</a:rPr>
              <a:t>ГКУ «Центр оценки и мониторинга качества образования» </a:t>
            </a:r>
            <a:endParaRPr kumimoji="0" lang="uk-UA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76474" y="2834026"/>
            <a:ext cx="1912815" cy="5040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823" y="1166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Завершение экзамена</a:t>
            </a:r>
            <a:endParaRPr lang="ru-RU" sz="2800" b="1" dirty="0">
              <a:solidFill>
                <a:prstClr val="white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503090" y="3108877"/>
            <a:ext cx="844773" cy="346795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579" y="5782232"/>
            <a:ext cx="2024604" cy="5990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Технический специалист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3549267"/>
            <a:ext cx="2143558" cy="214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2546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67922" y="5373216"/>
            <a:ext cx="5430204" cy="12036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После окончания экзамена сохраняет </a:t>
            </a:r>
            <a:r>
              <a:rPr lang="ru-RU" sz="20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аудиозаписи ответов на </a:t>
            </a:r>
            <a:r>
              <a:rPr lang="ru-RU" sz="20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флеш</a:t>
            </a: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-носитель по аудиториям</a:t>
            </a:r>
            <a:endParaRPr lang="ru-RU" sz="20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93776" y="1925852"/>
            <a:ext cx="5430204" cy="828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Упаковывает компакт-диски, передает собранные материалы руководителю ППЭ </a:t>
            </a:r>
            <a:endParaRPr lang="ru-RU" sz="20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3108879"/>
            <a:ext cx="5453285" cy="19042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Переименовывает аудиозаписи участников на номер КИМ, проверяет работоспособность технического оборудования и ПО для следующей группы участников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3776" y="886022"/>
            <a:ext cx="5430204" cy="828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Принимает у участников бланки и сортирует их</a:t>
            </a:r>
            <a:endParaRPr lang="ru-RU" sz="20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964" y="1988840"/>
            <a:ext cx="7906072" cy="17281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Заполнение бланков участников ГВЭ и ОГЭ</a:t>
            </a:r>
            <a:endParaRPr lang="uk-UA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6839" y="4725144"/>
            <a:ext cx="7488832" cy="164660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marR="45720" lvl="0" algn="r">
              <a:spcBef>
                <a:spcPct val="20000"/>
              </a:spcBef>
              <a:buClr>
                <a:srgbClr val="E68422"/>
              </a:buClr>
              <a:buSzPct val="95000"/>
            </a:pPr>
            <a:r>
              <a:rPr lang="ru-RU" sz="2900" b="1" dirty="0">
                <a:solidFill>
                  <a:schemeClr val="bg1"/>
                </a:solidFill>
                <a:latin typeface="Constantia"/>
              </a:rPr>
              <a:t>Музычко Ксения Владимировна</a:t>
            </a:r>
          </a:p>
          <a:p>
            <a:pPr marR="45720" lvl="0" algn="r">
              <a:spcBef>
                <a:spcPct val="20000"/>
              </a:spcBef>
              <a:buClr>
                <a:srgbClr val="E68422"/>
              </a:buClr>
              <a:buSzPct val="95000"/>
            </a:pPr>
            <a:r>
              <a:rPr lang="ru-RU" sz="2000" i="1" dirty="0">
                <a:solidFill>
                  <a:schemeClr val="bg1"/>
                </a:solidFill>
                <a:latin typeface="Constantia"/>
              </a:rPr>
              <a:t>главный специалист </a:t>
            </a:r>
          </a:p>
          <a:p>
            <a:pPr marR="45720" lvl="0" algn="r">
              <a:spcBef>
                <a:spcPct val="20000"/>
              </a:spcBef>
              <a:buClr>
                <a:srgbClr val="E68422"/>
              </a:buClr>
              <a:buSzPct val="95000"/>
            </a:pPr>
            <a:r>
              <a:rPr lang="ru-RU" sz="2000" i="1" dirty="0">
                <a:solidFill>
                  <a:schemeClr val="bg1"/>
                </a:solidFill>
                <a:latin typeface="Constantia"/>
              </a:rPr>
              <a:t>отдела организационного сопровождения ГИА</a:t>
            </a:r>
          </a:p>
          <a:p>
            <a:pPr marR="45720" lvl="0" algn="r">
              <a:spcBef>
                <a:spcPct val="20000"/>
              </a:spcBef>
              <a:buClr>
                <a:srgbClr val="E68422"/>
              </a:buClr>
              <a:buSzPct val="95000"/>
            </a:pPr>
            <a:r>
              <a:rPr lang="ru-RU" sz="2000" i="1" dirty="0">
                <a:solidFill>
                  <a:schemeClr val="bg1"/>
                </a:solidFill>
                <a:latin typeface="Constantia"/>
              </a:rPr>
              <a:t>ГКУ «Центр оценки и мониторинга качества образования» </a:t>
            </a:r>
            <a:endParaRPr lang="uk-UA" sz="2000" i="1" dirty="0">
              <a:solidFill>
                <a:schemeClr val="bg1"/>
              </a:solidFill>
              <a:latin typeface="Constant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23452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051" y="188640"/>
            <a:ext cx="778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образования, науки и молодежи Республики Крым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ГКУ «Центр оценки и мониторинга качества образования»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2" y="1"/>
            <a:ext cx="9605782" cy="6874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09" y="260648"/>
            <a:ext cx="7315200" cy="866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</a:t>
            </a:r>
            <a:endParaRPr lang="ru-RU" sz="5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51304" cy="3539527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Черной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гелевой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ручкой!!!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Начиная с первой позиции!!!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01986"/>
            <a:ext cx="6346676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2" y="1"/>
            <a:ext cx="9605782" cy="68749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924944"/>
            <a:ext cx="7315200" cy="7200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2"/>
                </a:solidFill>
              </a:rPr>
              <a:t>Код региона - </a:t>
            </a:r>
            <a:r>
              <a:rPr lang="ru-RU" sz="6000" b="1" dirty="0" smtClean="0">
                <a:solidFill>
                  <a:schemeClr val="bg2"/>
                </a:solidFill>
              </a:rPr>
              <a:t>82</a:t>
            </a:r>
            <a:endParaRPr lang="uk-UA" sz="6000" b="1" dirty="0">
              <a:solidFill>
                <a:schemeClr val="bg2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03615" y="3437498"/>
            <a:ext cx="1368152" cy="42071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69" y="2060848"/>
            <a:ext cx="9445294" cy="261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-108520" y="3437497"/>
            <a:ext cx="792088" cy="415255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3437497"/>
            <a:ext cx="1292151" cy="367563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27784" y="3437498"/>
            <a:ext cx="1000125" cy="33088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84911" y="3437497"/>
            <a:ext cx="1000125" cy="415255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6056" y="3463832"/>
            <a:ext cx="1224136" cy="38892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60231" y="3463832"/>
            <a:ext cx="1511535" cy="410240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7544" y="4077072"/>
            <a:ext cx="1944216" cy="452431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627784" y="4077072"/>
            <a:ext cx="1224136" cy="452431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-235024" y="4077072"/>
            <a:ext cx="702568" cy="452431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947630" y="3889928"/>
            <a:ext cx="1224136" cy="452431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03093" y="4005064"/>
            <a:ext cx="1224136" cy="452431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782" y="1"/>
            <a:ext cx="9605782" cy="6874994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883873"/>
              </p:ext>
            </p:extLst>
          </p:nvPr>
        </p:nvGraphicFramePr>
        <p:xfrm>
          <a:off x="899592" y="476672"/>
          <a:ext cx="7200800" cy="588873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608512"/>
                <a:gridCol w="2592288"/>
              </a:tblGrid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предмета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Код предмета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51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Информатика и ИКТ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История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География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58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Немецкий язык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Французский язык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Обществознание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62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68</a:t>
                      </a:r>
                      <a:endParaRPr lang="uk-UA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815" marR="61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4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70" y="0"/>
            <a:ext cx="9605782" cy="6874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41" y="116632"/>
            <a:ext cx="7315200" cy="7940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ШИФР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5013176"/>
            <a:ext cx="9217024" cy="1224136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pPr algn="ctr"/>
            <a:r>
              <a:rPr lang="ru-RU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– 10443В</a:t>
            </a:r>
            <a:endParaRPr lang="uk-UA" sz="3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Левая круглая скобка 4"/>
          <p:cNvSpPr/>
          <p:nvPr/>
        </p:nvSpPr>
        <p:spPr>
          <a:xfrm rot="16200000">
            <a:off x="539552" y="1245838"/>
            <a:ext cx="396044" cy="972108"/>
          </a:xfrm>
          <a:prstGeom prst="leftBracke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 rot="16200000">
            <a:off x="4725673" y="1246426"/>
            <a:ext cx="396044" cy="972108"/>
          </a:xfrm>
          <a:prstGeom prst="leftBracke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 rot="16200000">
            <a:off x="3419872" y="1246426"/>
            <a:ext cx="396044" cy="972108"/>
          </a:xfrm>
          <a:prstGeom prst="leftBracke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 rot="16200000">
            <a:off x="1907704" y="1246426"/>
            <a:ext cx="396044" cy="972108"/>
          </a:xfrm>
          <a:prstGeom prst="leftBracke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47" y="1534458"/>
            <a:ext cx="10493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Левая круглая скобка 10"/>
          <p:cNvSpPr/>
          <p:nvPr/>
        </p:nvSpPr>
        <p:spPr>
          <a:xfrm rot="16200000">
            <a:off x="7668344" y="1245838"/>
            <a:ext cx="396044" cy="972108"/>
          </a:xfrm>
          <a:prstGeom prst="leftBracke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2541705" y="41934"/>
            <a:ext cx="792088" cy="5284726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3548" y="34272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</a:t>
            </a:r>
            <a:r>
              <a:rPr lang="ru-RU" sz="3200" dirty="0" smtClean="0">
                <a:solidFill>
                  <a:schemeClr val="bg1"/>
                </a:solidFill>
              </a:rPr>
              <a:t>омер аудитории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3304144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порядковый номер места участника</a:t>
            </a:r>
            <a:endParaRPr lang="ru-RU" sz="2800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6951794" y="1279568"/>
            <a:ext cx="691584" cy="2708960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70" y="0"/>
            <a:ext cx="9605782" cy="6874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041" y="116632"/>
            <a:ext cx="7315200" cy="794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Внесение сведений об участнике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-34523" y="2204864"/>
            <a:ext cx="8964487" cy="324036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611560" y="2924944"/>
            <a:ext cx="8136903" cy="1512168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907704" y="4608717"/>
            <a:ext cx="2251984" cy="692491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20072" y="4674959"/>
            <a:ext cx="2790850" cy="560005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4763"/>
            <a:ext cx="9602788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362" y="548680"/>
            <a:ext cx="9143999" cy="2435324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19388109">
            <a:off x="6083195" y="2309926"/>
            <a:ext cx="930918" cy="747958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3" y="3822957"/>
            <a:ext cx="9195070" cy="18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79512" y="5301208"/>
            <a:ext cx="866775" cy="371399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6287" y="5301208"/>
            <a:ext cx="866775" cy="383328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2722" y="5207577"/>
            <a:ext cx="2210260" cy="511299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32040" y="5179202"/>
            <a:ext cx="866775" cy="493405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43862" y="5179202"/>
            <a:ext cx="866775" cy="403286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5407" y="5134251"/>
            <a:ext cx="1603057" cy="583306"/>
          </a:xfrm>
          <a:prstGeom prst="ellipse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9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02788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676456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Заполнение бланков участников ОГЭ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Picture 1" descr="\\Rkovalkov\гиа 2016\2_Боевое тестирование\Бланки\БланкиN1.ГИА9.2016.СоЗнакоместами.Вер2\Все\Математика_1v.tif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56" y="1001242"/>
            <a:ext cx="3446700" cy="4874566"/>
          </a:xfrm>
          <a:prstGeom prst="rect">
            <a:avLst/>
          </a:prstGeom>
          <a:noFill/>
        </p:spPr>
      </p:pic>
      <p:pic>
        <p:nvPicPr>
          <p:cNvPr id="16" name="Picture 3" descr="\\rkovalkov\ГИА 2016\1_Тренировочное тестирование\Бланки\СО_ЗНАКОМЕСТАМИ\Бланк ответов №2_1v.tif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18597" y="1124744"/>
            <a:ext cx="2794000" cy="39481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4" descr="\\rkovalkov\ГИА 2016\1_Тренировочное тестирование\Бланки\СО_ЗНАКОМЕСТАМИ\Дополнительный бланк ответов №2_1v.tif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321425" y="1124744"/>
            <a:ext cx="2822575" cy="39893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lum bright="-20000" contrast="40000"/>
          </a:blip>
          <a:srcRect l="16925" t="10567" r="20882" b="17327"/>
          <a:stretch>
            <a:fillRect/>
          </a:stretch>
        </p:blipFill>
        <p:spPr bwMode="auto">
          <a:xfrm>
            <a:off x="3833378" y="3119438"/>
            <a:ext cx="4976094" cy="3538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5198538" y="3933056"/>
            <a:ext cx="409516" cy="20750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16016" y="3438525"/>
            <a:ext cx="1024555" cy="25254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трелка вниз 3"/>
          <p:cNvSpPr/>
          <p:nvPr/>
        </p:nvSpPr>
        <p:spPr>
          <a:xfrm rot="8002176">
            <a:off x="3831476" y="1676527"/>
            <a:ext cx="360040" cy="1737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27784" y="1529250"/>
            <a:ext cx="741646" cy="207507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522422" y="1817856"/>
            <a:ext cx="733889" cy="17505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51521" y="5589240"/>
            <a:ext cx="144016" cy="17505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87624" y="5586785"/>
            <a:ext cx="144016" cy="175054"/>
          </a:xfrm>
          <a:prstGeom prst="ellipse">
            <a:avLst/>
          </a:prstGeom>
          <a:solidFill>
            <a:sysClr val="window" lastClr="FFFFFF">
              <a:alpha val="0"/>
            </a:sys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5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836712"/>
            <a:ext cx="8928483" cy="76094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ОГЭ по иностранным языкам включает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08" y="4149080"/>
            <a:ext cx="140415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Аудирование</a:t>
            </a:r>
            <a:endParaRPr lang="ru-RU" sz="2400" dirty="0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37674" y="4141893"/>
            <a:ext cx="1368152" cy="931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Чтение</a:t>
            </a:r>
            <a:endParaRPr lang="ru-RU" sz="2400" dirty="0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69544" y="4134390"/>
            <a:ext cx="203718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Грамматика и лексика</a:t>
            </a:r>
            <a:endParaRPr lang="ru-RU" sz="2400" dirty="0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7407" y="4134390"/>
            <a:ext cx="140301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Письмо</a:t>
            </a:r>
            <a:endParaRPr lang="ru-RU" sz="2400" dirty="0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35900" y="2580275"/>
            <a:ext cx="396044" cy="13588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112294" y="2538636"/>
            <a:ext cx="396044" cy="13588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856579" y="2523034"/>
            <a:ext cx="396044" cy="13588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660892" y="2564904"/>
            <a:ext cx="396044" cy="13588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 descr="http://www.lintro.ru/wp-content/uploads/gramm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18" y="2348880"/>
            <a:ext cx="1321390" cy="13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ozlov-web.ru/wp-content/uploads/2013/02/84222027_1287570299_let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56" y="2382416"/>
            <a:ext cx="1431191" cy="11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732240" y="4121554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mbria Math" pitchFamily="18" charset="0"/>
                <a:ea typeface="Cambria Math" pitchFamily="18" charset="0"/>
              </a:rPr>
              <a:t>Говорение</a:t>
            </a:r>
            <a:endParaRPr lang="ru-RU" sz="2400" dirty="0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434318" y="2580275"/>
            <a:ext cx="396044" cy="135888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7202" y="620688"/>
            <a:ext cx="884034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ctr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SzPct val="150000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проведения ОГЭ по иностранным языкам используется</a:t>
            </a:r>
            <a:b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 типа аудиторий</a:t>
            </a: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285883" y="2332287"/>
            <a:ext cx="468052" cy="633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8979944">
            <a:off x="5994158" y="2255414"/>
            <a:ext cx="468052" cy="633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business-idei.net/wp-content/uploads/2012/02/3D-Humans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7" y="4195819"/>
            <a:ext cx="3091526" cy="2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dex.uz/wp-content/uploads/2014/12/78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658023" cy="27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7305" y="2979435"/>
            <a:ext cx="1836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Проведения письменной части</a:t>
            </a:r>
            <a:endParaRPr lang="ru-RU" sz="20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8884" y="3004007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Проведения устной части</a:t>
            </a:r>
            <a:endParaRPr lang="ru-RU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548">
            <a:off x="2144713" y="2332287"/>
            <a:ext cx="5302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01807" y="3131835"/>
            <a:ext cx="18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Подготовки к устной части</a:t>
            </a:r>
            <a:endParaRPr lang="ru-RU" sz="20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EvxpNARfSPo/VJnqLjRM_rI/AAAAAAAACYw/Z1EgtR0sSnY/s1600/Science%2B%26%2BTechnology%2B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392488" cy="358980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928483" cy="76094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Cambria Math" pitchFamily="18" charset="0"/>
                <a:ea typeface="Cambria Math" pitchFamily="18" charset="0"/>
              </a:rPr>
              <a:t>Раздел «Аудирование»</a:t>
            </a:r>
            <a:endParaRPr lang="ru-RU" sz="3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78" y="1412776"/>
            <a:ext cx="900049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В разделе «Аудирование» все задания записаны на аудионоситель.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Аудиозапись прослушиваться дважды после чего объявляется начало экзамена.</a:t>
            </a:r>
            <a:endParaRPr lang="ru-RU" sz="24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810" y="5367139"/>
            <a:ext cx="889248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Для проведения экзамена необходимо обеспечить наличие 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Cambria Math" pitchFamily="18" charset="0"/>
                <a:ea typeface="Cambria Math" pitchFamily="18" charset="0"/>
              </a:rPr>
              <a:t>оборудования для воспроизведения аудиозаписей </a:t>
            </a:r>
            <a:r>
              <a:rPr lang="ru-RU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(компьютер с </a:t>
            </a: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CD-</a:t>
            </a:r>
            <a:r>
              <a:rPr lang="ru-RU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приводом, колонки на каждую аудиторию)</a:t>
            </a:r>
            <a:endParaRPr lang="ru-RU" sz="24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4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80790" y="870419"/>
            <a:ext cx="884034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4288" lvl="2" algn="ctr" eaLnBrk="0" fontAlgn="base" hangingPunct="0">
              <a:spcBef>
                <a:spcPts val="1200"/>
              </a:spcBef>
              <a:spcAft>
                <a:spcPts val="1200"/>
              </a:spcAft>
              <a:buClr>
                <a:srgbClr val="1F497D">
                  <a:lumMod val="60000"/>
                  <a:lumOff val="40000"/>
                </a:srgbClr>
              </a:buClr>
              <a:buSzPct val="150000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проведения устной части экзамена используется </a:t>
            </a:r>
            <a:b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типа аудиторий</a:t>
            </a:r>
            <a:r>
              <a:rPr lang="ru-RU" sz="28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9826" y="222955"/>
            <a:ext cx="52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prstClr val="black"/>
                </a:solidFill>
                <a:latin typeface="Arial" charset="0"/>
              </a:rPr>
              <a:t>Раздел «Говорение»</a:t>
            </a:r>
            <a:endParaRPr lang="ru-RU" sz="3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2297200">
            <a:off x="2809719" y="2255413"/>
            <a:ext cx="468052" cy="633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8979944">
            <a:off x="5994158" y="2255414"/>
            <a:ext cx="468052" cy="633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business-idei.net/wp-content/uploads/2012/02/3D-Humans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3032955"/>
            <a:ext cx="3091526" cy="2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liberty.ru/wp-content/uploads/2010/10/target_audito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41" y="4595553"/>
            <a:ext cx="140017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ndex.uz/wp-content/uploads/2014/12/788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77" y="3204062"/>
            <a:ext cx="3658023" cy="27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5906" y="3922247"/>
            <a:ext cx="1720380" cy="54006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ysClr val="windowText" lastClr="000000"/>
                </a:solidFill>
                <a:latin typeface="Cambria Math" pitchFamily="18" charset="0"/>
                <a:ea typeface="Cambria Math" pitchFamily="18" charset="0"/>
              </a:rPr>
              <a:t>о</a:t>
            </a:r>
            <a:r>
              <a:rPr lang="ru-RU" dirty="0" smtClean="0">
                <a:solidFill>
                  <a:sysClr val="windowText" lastClr="000000"/>
                </a:solidFill>
                <a:latin typeface="Cambria Math" pitchFamily="18" charset="0"/>
                <a:ea typeface="Cambria Math" pitchFamily="18" charset="0"/>
              </a:rPr>
              <a:t>рганизатор вне аудиторий</a:t>
            </a:r>
            <a:endParaRPr lang="ru-RU" dirty="0">
              <a:solidFill>
                <a:sysClr val="windowText" lastClr="0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305" y="2757178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подготовки</a:t>
            </a:r>
            <a:endParaRPr lang="ru-RU" sz="20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8884" y="296289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проведения</a:t>
            </a:r>
            <a:endParaRPr lang="ru-RU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799875" y="3204062"/>
            <a:ext cx="3040308" cy="5849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7504" y="1335728"/>
            <a:ext cx="8032338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57188" lvl="2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участники сдают устно, записывается ответ</a:t>
            </a:r>
          </a:p>
          <a:p>
            <a:pPr marL="357188" lvl="2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Проверяются навыки </a:t>
            </a:r>
            <a:r>
              <a:rPr lang="ru-RU" sz="2200" b="1" i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спонтанной</a:t>
            </a:r>
            <a:r>
              <a:rPr lang="ru-RU" sz="2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речи</a:t>
            </a:r>
          </a:p>
          <a:p>
            <a:pPr marL="357188" lvl="2" indent="-342900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самостоятельно сдает </a:t>
            </a:r>
            <a:r>
              <a:rPr lang="ru-RU" sz="2200" dirty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2200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i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компьютере с гарнитурой</a:t>
            </a:r>
            <a:endParaRPr lang="ru-RU" sz="2200" b="1" i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22" y="424505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5" cstate="print"/>
          <a:srcRect b="6952"/>
          <a:stretch>
            <a:fillRect/>
          </a:stretch>
        </p:blipFill>
        <p:spPr bwMode="auto">
          <a:xfrm>
            <a:off x="3779910" y="4215594"/>
            <a:ext cx="1224136" cy="1139038"/>
          </a:xfrm>
          <a:prstGeom prst="rect">
            <a:avLst/>
          </a:prstGeom>
          <a:noFill/>
        </p:spPr>
      </p:pic>
      <p:sp>
        <p:nvSpPr>
          <p:cNvPr id="30" name="Плюс 29"/>
          <p:cNvSpPr/>
          <p:nvPr/>
        </p:nvSpPr>
        <p:spPr>
          <a:xfrm>
            <a:off x="2386606" y="4425073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люс 30"/>
          <p:cNvSpPr/>
          <p:nvPr/>
        </p:nvSpPr>
        <p:spPr>
          <a:xfrm>
            <a:off x="5398993" y="4425073"/>
            <a:ext cx="770384" cy="7200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17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8" y="417551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154976" y="3753036"/>
            <a:ext cx="8814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29958" y="5325173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830" y="5354632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Компьютер с установленным ПО для записи ответов участников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7110" y="539667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black"/>
                </a:solidFill>
                <a:latin typeface="Verdana" pitchFamily="34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18" name="Picture 3" descr="C:\Users\esafronov\Desktop\p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110" y="476672"/>
            <a:ext cx="892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80901" y="476672"/>
            <a:ext cx="878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Особенности сдачи устной части экзамена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8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esafronov\Desktop\p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256584" cy="5483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504" y="221505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Cambria" pitchFamily="18" charset="0"/>
                <a:cs typeface="Calibri" pitchFamily="34" charset="0"/>
              </a:rPr>
              <a:t>Подготовка к экзамену</a:t>
            </a:r>
            <a:endParaRPr lang="ru-RU" sz="1600" b="1" dirty="0">
              <a:solidFill>
                <a:prstClr val="white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59550"/>
            <a:ext cx="8924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497D">
                  <a:lumMod val="60000"/>
                  <a:lumOff val="40000"/>
                </a:srgbClr>
              </a:buClr>
              <a:buSzPct val="120000"/>
              <a:defRPr/>
            </a:pPr>
            <a:r>
              <a:rPr lang="ru-RU" sz="2800" b="1" dirty="0">
                <a:solidFill>
                  <a:srgbClr val="0070C0"/>
                </a:solidFill>
                <a:latin typeface="Cambria" pitchFamily="18" charset="0"/>
              </a:rPr>
              <a:t>Организаторы в аудитории </a:t>
            </a:r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</a:rPr>
              <a:t>проведения</a:t>
            </a:r>
            <a:endParaRPr lang="ru-RU" sz="28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146" name="Picture 2" descr="http://tritononline.com.ua/image/data/Malunok/Dosta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5" y="2000653"/>
            <a:ext cx="2338401" cy="17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randcd.ru/images/jewel-box-c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56" y="3874907"/>
            <a:ext cx="14478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bulgar-aul.ru/images/52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4437112"/>
            <a:ext cx="1692188" cy="11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4578" y="2277929"/>
            <a:ext cx="635732" cy="5046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ЭМ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835839" y="3373867"/>
            <a:ext cx="592820" cy="351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941240">
            <a:off x="5608128" y="4349146"/>
            <a:ext cx="756084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09" y="1817849"/>
            <a:ext cx="1424832" cy="142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8120" y="2068600"/>
            <a:ext cx="183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Конверт с заданиями и бланками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625" y="391830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Руководитель ППЭ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463316" y="375445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Ответственный организатор в аудитории проведения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068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0" y="14570"/>
            <a:ext cx="9298111" cy="68434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Аудитория подготовки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121423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184482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/>
            <a:r>
              <a:rPr lang="ru-RU" sz="28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В аудитории подготовки участники ожидают приглашения в аудиторию проведения для прохождения устной части. </a:t>
            </a:r>
            <a:endParaRPr lang="ru-RU" sz="2800" dirty="0"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41478"/>
      </p:ext>
    </p:extLst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131484" y="138146"/>
            <a:ext cx="5580620" cy="8029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Организаторы в аудиториях проведения устной части</a:t>
            </a:r>
          </a:p>
        </p:txBody>
      </p:sp>
      <p:pic>
        <p:nvPicPr>
          <p:cNvPr id="2056" name="Picture 8" descr="http://mpdecor.ru/media/f69044c8e3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5460"/>
            <a:ext cx="3056346" cy="26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16200000">
            <a:off x="3858174" y="2046346"/>
            <a:ext cx="648072" cy="1038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511352">
            <a:off x="8078297" y="2701523"/>
            <a:ext cx="360040" cy="62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8" name="Picture 10" descr="http://img-fotki.yandex.ru/get/5212/118613012.c/0_5a393_919161a1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06" y="3686674"/>
            <a:ext cx="1875062" cy="25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>
          <a:xfrm rot="10800000">
            <a:off x="4182210" y="4634850"/>
            <a:ext cx="1267465" cy="46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28" y="1738984"/>
            <a:ext cx="1004886" cy="100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6986" y="211641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3020"/>
            <a:ext cx="1004886" cy="100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06" y="2422525"/>
            <a:ext cx="1006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02535" y="23647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08215" y="27438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ИК</a:t>
            </a:r>
            <a:endParaRPr lang="ru-RU" dirty="0"/>
          </a:p>
        </p:txBody>
      </p:sp>
      <p:pic>
        <p:nvPicPr>
          <p:cNvPr id="24" name="Picture 4" descr="http://pragaforyou.com/wp-content/uploads/2015/08/8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8089"/>
            <a:ext cx="3026079" cy="30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404</TotalTime>
  <Words>396</Words>
  <Application>Microsoft Office PowerPoint</Application>
  <PresentationFormat>Экран (4:3)</PresentationFormat>
  <Paragraphs>106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Перспектива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Особенности проведения ОГЭ по иностранным языкам </vt:lpstr>
      <vt:lpstr>ОГЭ по иностранным языкам включает</vt:lpstr>
      <vt:lpstr>Презентация PowerPoint</vt:lpstr>
      <vt:lpstr>Раздел «Аудирование»</vt:lpstr>
      <vt:lpstr>Презентация PowerPoint</vt:lpstr>
      <vt:lpstr>Презентация PowerPoint</vt:lpstr>
      <vt:lpstr>Презентация PowerPoint</vt:lpstr>
      <vt:lpstr>Аудитория подготовки</vt:lpstr>
      <vt:lpstr>Презентация PowerPoint</vt:lpstr>
      <vt:lpstr>Презентация PowerPoint</vt:lpstr>
      <vt:lpstr>Заполнение бланков участников ГВЭ и ОГЭ</vt:lpstr>
      <vt:lpstr>Заполнение</vt:lpstr>
      <vt:lpstr>Презентация PowerPoint</vt:lpstr>
      <vt:lpstr>Презентация PowerPoint</vt:lpstr>
      <vt:lpstr>ШИФР</vt:lpstr>
      <vt:lpstr>Внесение сведений об участнике</vt:lpstr>
      <vt:lpstr>Презентация PowerPoint</vt:lpstr>
      <vt:lpstr>Заполнение бланков участников ОГЭ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Заполнение бланков ГВЭ</dc:title>
  <dc:creator>Уманская Ксения Владимировна</dc:creator>
  <cp:lastModifiedBy>Уманская Ксения Владимировна</cp:lastModifiedBy>
  <cp:revision>117</cp:revision>
  <cp:lastPrinted>2015-04-14T13:44:28Z</cp:lastPrinted>
  <dcterms:created xsi:type="dcterms:W3CDTF">2015-04-14T08:28:12Z</dcterms:created>
  <dcterms:modified xsi:type="dcterms:W3CDTF">2016-04-12T11:43:53Z</dcterms:modified>
</cp:coreProperties>
</file>