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9" r:id="rId5"/>
    <p:sldId id="259" r:id="rId6"/>
    <p:sldId id="260" r:id="rId7"/>
    <p:sldId id="262" r:id="rId8"/>
    <p:sldId id="263" r:id="rId9"/>
    <p:sldId id="267" r:id="rId10"/>
    <p:sldId id="268" r:id="rId11"/>
    <p:sldId id="264" r:id="rId12"/>
    <p:sldId id="270" r:id="rId13"/>
    <p:sldId id="271" r:id="rId14"/>
    <p:sldId id="265" r:id="rId15"/>
    <p:sldId id="266" r:id="rId16"/>
    <p:sldId id="261" r:id="rId17"/>
    <p:sldId id="272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AD2F9-0921-4252-B9B8-7940EF644CAE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755AF-7FBC-4905-82B2-15DCA19DB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377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A2D11-5257-4FF8-9E1C-8777C1442AE5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C6BE7-6F28-446D-A173-74BC557D9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99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C6BE7-6F28-446D-A173-74BC557D9CC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863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C6BE7-6F28-446D-A173-74BC557D9CC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762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C6BE7-6F28-446D-A173-74BC557D9CC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4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C6BE7-6F28-446D-A173-74BC557D9CC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604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C6BE7-6F28-446D-A173-74BC557D9CC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989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C6BE7-6F28-446D-A173-74BC557D9CC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87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C6BE7-6F28-446D-A173-74BC557D9CC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001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C6BE7-6F28-446D-A173-74BC557D9CC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708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C6BE7-6F28-446D-A173-74BC557D9CC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7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C6BE7-6F28-446D-A173-74BC557D9CC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248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C6BE7-6F28-446D-A173-74BC557D9CC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333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C6BE7-6F28-446D-A173-74BC557D9CC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562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C6BE7-6F28-446D-A173-74BC557D9CC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587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C6BE7-6F28-446D-A173-74BC557D9CC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828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C6BE7-6F28-446D-A173-74BC557D9CC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710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C6BE7-6F28-446D-A173-74BC557D9CC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70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C6BE7-6F28-446D-A173-74BC557D9CC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83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rgtehotdel@mail.ru" TargetMode="External"/><Relationship Id="rId5" Type="http://schemas.openxmlformats.org/officeDocument/2006/relationships/hyperlink" Target="http://ege-crimea.ru/" TargetMode="Externa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8644" y="3140968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entury" pitchFamily="18" charset="0"/>
              </a:rPr>
              <a:t>Дополнительные материалы и оборудование для проведения ГИА-9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923452" cy="936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2051" y="188640"/>
            <a:ext cx="7789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Министерство образования, науки и молодежи Республики Крым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ГКУ «Центр оценки и мониторинга качества образования»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Подзаголовок 2"/>
          <p:cNvSpPr>
            <a:spLocks noGrp="1"/>
          </p:cNvSpPr>
          <p:nvPr/>
        </p:nvSpPr>
        <p:spPr>
          <a:xfrm>
            <a:off x="4570175" y="5373216"/>
            <a:ext cx="4392488" cy="838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</a:rPr>
              <a:t>Петенко Оксана Васильевна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,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н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ачальник отдела методического обеспечения 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и анализа результатов ГИА</a:t>
            </a:r>
            <a:endParaRPr lang="ru-RU" sz="1600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980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8795320" cy="850106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Century" pitchFamily="18" charset="0"/>
              </a:rPr>
              <a:t>Перечень комплектов оборудования для проведения лабораторных работ по физике</a:t>
            </a:r>
            <a:endParaRPr lang="ru-RU" sz="2000" dirty="0">
              <a:latin typeface="Century" pitchFamily="18" charset="0"/>
            </a:endParaRPr>
          </a:p>
        </p:txBody>
      </p:sp>
      <p:pic>
        <p:nvPicPr>
          <p:cNvPr id="3074" name="Picture 2" descr="C:\Users\petenko\Desktop\Доп материалы на ГИА-9\2физи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62" y="980727"/>
            <a:ext cx="7864270" cy="56166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>
            <a:spLocks noGrp="1"/>
          </p:cNvSpPr>
          <p:nvPr/>
        </p:nvSpPr>
        <p:spPr>
          <a:xfrm>
            <a:off x="22920" y="609011"/>
            <a:ext cx="576064" cy="825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b="1" dirty="0">
                <a:solidFill>
                  <a:srgbClr val="FF0000"/>
                </a:solidFill>
                <a:latin typeface="Constantia" pitchFamily="18" charset="0"/>
              </a:rPr>
              <a:t>9</a:t>
            </a:r>
            <a:endParaRPr lang="ru-RU" sz="4800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61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7980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entury" pitchFamily="18" charset="0"/>
              </a:rPr>
              <a:t>Литература</a:t>
            </a:r>
            <a:endParaRPr lang="ru-RU" sz="3200" dirty="0">
              <a:solidFill>
                <a:srgbClr val="C00000"/>
              </a:solidFill>
              <a:latin typeface="Century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598949"/>
              </p:ext>
            </p:extLst>
          </p:nvPr>
        </p:nvGraphicFramePr>
        <p:xfrm>
          <a:off x="142181" y="764704"/>
          <a:ext cx="8822307" cy="481584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64496"/>
                <a:gridCol w="4357811"/>
              </a:tblGrid>
              <a:tr h="348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" pitchFamily="18" charset="0"/>
                        </a:rPr>
                        <a:t>ОГЭ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58053" marR="58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" pitchFamily="18" charset="0"/>
                        </a:rPr>
                        <a:t>ГВЭ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58053" marR="58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403722"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При выполнении обеих частей экзаменационной работы экзаменуемый имеет право пользоваться полными текстами художественных произведений, а также сборниками лирики.</a:t>
                      </a:r>
                    </a:p>
                    <a:p>
                      <a:r>
                        <a:rPr lang="ru-RU" sz="1500" b="1" u="sng" kern="1200" dirty="0" smtClean="0">
                          <a:solidFill>
                            <a:srgbClr val="C00000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Художественные тексты не предоставляются индивидуально каждому экзаменуемому. 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Экзаменуемые по мере необходимости работают с текстами за отдельными столами. При проведении экзамена необходимо подготовить книги в нескольких экземплярах для каждой аудитории (в зависимости от наполнения). </a:t>
                      </a:r>
                    </a:p>
                    <a:p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Книги следует подготовить таким образом, чтобы у экзаменуемого не возникало возможности работать с комментариями и вступительными статьями к художественным текстам. 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 marL="58053" marR="58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При выполнении обеих частей экзаменационной работы экзаменуемый имеет право пользоваться полными текстами художественных произведений, а также сборниками лирики.</a:t>
                      </a:r>
                    </a:p>
                    <a:p>
                      <a:r>
                        <a:rPr lang="ru-RU" sz="1500" b="1" u="sng" kern="1200" dirty="0" smtClean="0">
                          <a:solidFill>
                            <a:srgbClr val="C00000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Художественные тексты не предоставляются индивидуально каждому экзаменуемому. 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Экзаменуемые по мере необходимости работают с текстами за отдельными столами. При проведении экзамена необходимо подготовить книги в нескольких экземплярах для каждой аудитории (в зависимости от наполнения). </a:t>
                      </a:r>
                    </a:p>
                    <a:p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Книги следует подготовить таким образом, чтобы у экзаменуемого не возникало возможности работать с комментариями и вступительными статьями к художественным текстам.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marL="58053" marR="58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573325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Century" pitchFamily="18" charset="0"/>
              </a:rPr>
              <a:t>Полный перечень </a:t>
            </a:r>
            <a:r>
              <a:rPr lang="ru-RU" b="1" i="1" dirty="0" smtClean="0">
                <a:solidFill>
                  <a:srgbClr val="C00000"/>
                </a:solidFill>
                <a:latin typeface="Century" pitchFamily="18" charset="0"/>
              </a:rPr>
              <a:t>литературы приведен </a:t>
            </a:r>
            <a:r>
              <a:rPr lang="ru-RU" b="1" i="1" dirty="0">
                <a:solidFill>
                  <a:srgbClr val="C00000"/>
                </a:solidFill>
                <a:latin typeface="Century" pitchFamily="18" charset="0"/>
              </a:rPr>
              <a:t>в приложении к материалам ОГЭ</a:t>
            </a:r>
            <a:endParaRPr lang="ru-RU" dirty="0">
              <a:solidFill>
                <a:srgbClr val="C00000"/>
              </a:solidFill>
              <a:latin typeface="Century" pitchFamily="18" charset="0"/>
              <a:ea typeface="Calibri"/>
              <a:cs typeface="Times New Roman"/>
            </a:endParaRPr>
          </a:p>
        </p:txBody>
      </p:sp>
      <p:pic>
        <p:nvPicPr>
          <p:cNvPr id="6" name="Рисунок 5" descr="\\OFFICE-SERVER\Documents\_Методисты\8.Kadeeva\Картинки\2016\460074_1024.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691" y="64263"/>
            <a:ext cx="933450" cy="7004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одзаголовок 2"/>
          <p:cNvSpPr>
            <a:spLocks noGrp="1"/>
          </p:cNvSpPr>
          <p:nvPr/>
        </p:nvSpPr>
        <p:spPr>
          <a:xfrm>
            <a:off x="226815" y="1776"/>
            <a:ext cx="960810" cy="825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b="1" dirty="0" smtClean="0">
                <a:solidFill>
                  <a:srgbClr val="FF0000"/>
                </a:solidFill>
                <a:latin typeface="Constantia" pitchFamily="18" charset="0"/>
              </a:rPr>
              <a:t>10</a:t>
            </a:r>
            <a:endParaRPr lang="ru-RU" sz="4800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16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entury" pitchFamily="18" charset="0"/>
              </a:rPr>
              <a:t>Перечень художественных произведений по литературе </a:t>
            </a:r>
            <a:endParaRPr lang="ru-RU" sz="2000" b="1" dirty="0">
              <a:solidFill>
                <a:srgbClr val="C00000"/>
              </a:solidFill>
              <a:latin typeface="Century" pitchFamily="18" charset="0"/>
            </a:endParaRPr>
          </a:p>
        </p:txBody>
      </p:sp>
      <p:pic>
        <p:nvPicPr>
          <p:cNvPr id="5122" name="Picture 2" descr="C:\Users\petenko\Desktop\Доп материалы на ГИА-9\1литература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06035"/>
            <a:ext cx="4608512" cy="589131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>
            <a:spLocks noGrp="1"/>
          </p:cNvSpPr>
          <p:nvPr/>
        </p:nvSpPr>
        <p:spPr>
          <a:xfrm>
            <a:off x="251520" y="188640"/>
            <a:ext cx="864096" cy="825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b="1" dirty="0" smtClean="0">
                <a:solidFill>
                  <a:srgbClr val="FF0000"/>
                </a:solidFill>
                <a:latin typeface="Constantia" pitchFamily="18" charset="0"/>
              </a:rPr>
              <a:t>11</a:t>
            </a:r>
            <a:endParaRPr lang="ru-RU" sz="4800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99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entury" pitchFamily="18" charset="0"/>
              </a:rPr>
              <a:t>Перечень художественных произведений по литературе </a:t>
            </a:r>
            <a:endParaRPr lang="ru-RU" sz="2000" dirty="0"/>
          </a:p>
        </p:txBody>
      </p:sp>
      <p:pic>
        <p:nvPicPr>
          <p:cNvPr id="6146" name="Picture 2" descr="C:\Users\petenko\Desktop\Доп материалы на ГИА-9\2литератр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30" y="908719"/>
            <a:ext cx="7620210" cy="540060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>
            <a:spLocks noGrp="1"/>
          </p:cNvSpPr>
          <p:nvPr/>
        </p:nvSpPr>
        <p:spPr>
          <a:xfrm>
            <a:off x="154806" y="188639"/>
            <a:ext cx="888801" cy="825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b="1" dirty="0" smtClean="0">
                <a:solidFill>
                  <a:srgbClr val="FF0000"/>
                </a:solidFill>
                <a:latin typeface="Constantia" pitchFamily="18" charset="0"/>
              </a:rPr>
              <a:t>12</a:t>
            </a:r>
            <a:endParaRPr lang="ru-RU" sz="4800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6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entury" pitchFamily="18" charset="0"/>
              </a:rPr>
              <a:t>Информатика и ИКТ</a:t>
            </a:r>
            <a:endParaRPr lang="ru-RU" sz="3200" dirty="0">
              <a:solidFill>
                <a:srgbClr val="C00000"/>
              </a:solidFill>
              <a:latin typeface="Century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340051"/>
              </p:ext>
            </p:extLst>
          </p:nvPr>
        </p:nvGraphicFramePr>
        <p:xfrm>
          <a:off x="179512" y="836712"/>
          <a:ext cx="8821488" cy="498348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375458"/>
                <a:gridCol w="4446030"/>
              </a:tblGrid>
              <a:tr h="348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" pitchFamily="18" charset="0"/>
                        </a:rPr>
                        <a:t>ОГЭ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58053" marR="58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" pitchFamily="18" charset="0"/>
                        </a:rPr>
                        <a:t>ГВЭ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58053" marR="58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403722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Задания части 1 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выполняются учащимися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без использования компьютеров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и других технических средств.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Использование калькуляторов на экзамене не разрешается.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Задание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части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 выполняется учащимися на компьютере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где должны быть установлены знакомые обучающие программы.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 smtClean="0">
                        <a:solidFill>
                          <a:schemeClr val="dk1"/>
                        </a:solidFill>
                        <a:effectLst/>
                        <a:latin typeface="Century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Рекомендуется проводить экзамен в двух аудиториях. В одной (обычной) аудитории учащиеся выполняют задания части 1  на специальных бланках, после этого учащиеся сдают бланки работ и переходят в другую аудиторию (компьютерный класс) для выполнения задания части 2.</a:t>
                      </a: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Century" pitchFamily="18" charset="0"/>
                      </a:endParaRPr>
                    </a:p>
                    <a:p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 marL="58053" marR="58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Задания</a:t>
                      </a:r>
                      <a:r>
                        <a:rPr lang="ru-RU" sz="1600" kern="1200" dirty="0" smtClean="0">
                          <a:solidFill>
                            <a:srgbClr val="C00000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частей</a:t>
                      </a:r>
                      <a:r>
                        <a:rPr lang="ru-RU" sz="1600" kern="1200" dirty="0" smtClean="0">
                          <a:solidFill>
                            <a:srgbClr val="C00000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600" kern="1200" dirty="0" smtClean="0">
                          <a:solidFill>
                            <a:srgbClr val="C00000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600" kern="1200" dirty="0" smtClean="0">
                          <a:solidFill>
                            <a:srgbClr val="C00000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выполняются учащимися без использования компьютеров и других технических средств.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Использование калькуляторов на экзамене не разрешается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Задание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части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выполняется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учащимися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на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компьютере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 где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должна быть установлена знакомая учащимся программа для работы с электронными таблицами.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Century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Рекомендуется проводить экзамен в двух аудиториях. В одной (обычной) аудитории учащиеся выполняют задания частей 1 и 2 на специальных бланках, после этого учащиеся сдают бланки работ и переходят в другую аудиторию (компьютерный класс) для выполнения задания части 3.</a:t>
                      </a:r>
                    </a:p>
                    <a:p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marL="58053" marR="58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949280"/>
            <a:ext cx="1728192" cy="792088"/>
          </a:xfrm>
          <a:prstGeom prst="rect">
            <a:avLst/>
          </a:prstGeom>
        </p:spPr>
      </p:pic>
      <p:sp>
        <p:nvSpPr>
          <p:cNvPr id="7" name="Подзаголовок 2"/>
          <p:cNvSpPr>
            <a:spLocks noGrp="1"/>
          </p:cNvSpPr>
          <p:nvPr/>
        </p:nvSpPr>
        <p:spPr>
          <a:xfrm>
            <a:off x="160140" y="26715"/>
            <a:ext cx="955476" cy="825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b="1" dirty="0" smtClean="0">
                <a:solidFill>
                  <a:srgbClr val="FF0000"/>
                </a:solidFill>
                <a:latin typeface="Constantia" pitchFamily="18" charset="0"/>
              </a:rPr>
              <a:t>14</a:t>
            </a:r>
            <a:endParaRPr lang="ru-RU" sz="4800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78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9644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entury" pitchFamily="18" charset="0"/>
              </a:rPr>
              <a:t>Иностранные языки</a:t>
            </a:r>
            <a:endParaRPr lang="ru-RU" sz="3600" dirty="0">
              <a:solidFill>
                <a:srgbClr val="C00000"/>
              </a:solidFill>
              <a:latin typeface="Century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406617"/>
              </p:ext>
            </p:extLst>
          </p:nvPr>
        </p:nvGraphicFramePr>
        <p:xfrm>
          <a:off x="611560" y="836712"/>
          <a:ext cx="8136904" cy="498348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35904"/>
                <a:gridCol w="4101000"/>
              </a:tblGrid>
              <a:tr h="348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" pitchFamily="18" charset="0"/>
                        </a:rPr>
                        <a:t>ОГЭ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58053" marR="58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" pitchFamily="18" charset="0"/>
                        </a:rPr>
                        <a:t>ГВЭ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58053" marR="58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403722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Каждая аудитория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для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проведения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письменной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части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 ОГЭ по иностранным языкам должна быть оснащена техническим средством, обеспечивающим качественное воспроизведение аудиозаписей на компакт-дисках (CD) для выполнения  заданий раздела 1 «Задания по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аудированию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».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 Аудитории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для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проведения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устной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части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 экзамена должны быть оснащены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компьютерами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 с предустановленным специальным программным обеспечением, а также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гарнитурами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 со встроенными микрофонами. Для проведения устной части экзамена могут использоваться лингафонные кабинеты с соответствующим оборудованием.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 marL="58053" marR="58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Дополнительное оборудование </a:t>
                      </a:r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не используется.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marL="58053" marR="58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\\OFFICE-SERVER\Documents\_Методисты\8.Kadeeva\Картинки\2016\Depositphotos_4519252_m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661248"/>
            <a:ext cx="1580064" cy="12351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одзаголовок 2"/>
          <p:cNvSpPr>
            <a:spLocks noGrp="1"/>
          </p:cNvSpPr>
          <p:nvPr/>
        </p:nvSpPr>
        <p:spPr>
          <a:xfrm>
            <a:off x="0" y="116632"/>
            <a:ext cx="971600" cy="825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b="1" dirty="0" smtClean="0">
                <a:solidFill>
                  <a:srgbClr val="FF0000"/>
                </a:solidFill>
                <a:latin typeface="Constantia" pitchFamily="18" charset="0"/>
              </a:rPr>
              <a:t>15</a:t>
            </a:r>
            <a:endParaRPr lang="ru-RU" sz="4800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1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75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896448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entury" pitchFamily="18" charset="0"/>
              </a:rPr>
              <a:t>История и обществознание</a:t>
            </a:r>
            <a:endParaRPr lang="ru-RU" dirty="0">
              <a:solidFill>
                <a:srgbClr val="C00000"/>
              </a:solidFill>
              <a:latin typeface="Century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492896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Century" pitchFamily="18" charset="0"/>
              </a:rPr>
              <a:t>Дополнительные материалы и оборудование </a:t>
            </a:r>
            <a:r>
              <a:rPr lang="ru-RU" sz="3600" dirty="0" smtClean="0">
                <a:latin typeface="Century" pitchFamily="18" charset="0"/>
              </a:rPr>
              <a:t/>
            </a:r>
            <a:br>
              <a:rPr lang="ru-RU" sz="3600" dirty="0" smtClean="0">
                <a:latin typeface="Century" pitchFamily="18" charset="0"/>
              </a:rPr>
            </a:br>
            <a:r>
              <a:rPr lang="ru-RU" sz="3600" dirty="0" smtClean="0">
                <a:latin typeface="Century" pitchFamily="18" charset="0"/>
              </a:rPr>
              <a:t>не </a:t>
            </a:r>
            <a:r>
              <a:rPr lang="ru-RU" sz="3600" dirty="0">
                <a:latin typeface="Century" pitchFamily="18" charset="0"/>
              </a:rPr>
              <a:t>используются.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91772"/>
            <a:ext cx="2800350" cy="1990725"/>
          </a:xfrm>
          <a:prstGeom prst="rect">
            <a:avLst/>
          </a:prstGeom>
        </p:spPr>
      </p:pic>
      <p:sp>
        <p:nvSpPr>
          <p:cNvPr id="6" name="Подзаголовок 2"/>
          <p:cNvSpPr>
            <a:spLocks noGrp="1"/>
          </p:cNvSpPr>
          <p:nvPr/>
        </p:nvSpPr>
        <p:spPr>
          <a:xfrm>
            <a:off x="160462" y="188639"/>
            <a:ext cx="955154" cy="825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b="1" dirty="0" smtClean="0">
                <a:solidFill>
                  <a:srgbClr val="FF0000"/>
                </a:solidFill>
                <a:latin typeface="Constantia" pitchFamily="18" charset="0"/>
              </a:rPr>
              <a:t>16</a:t>
            </a:r>
            <a:endParaRPr lang="ru-RU" sz="4800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5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782" y="0"/>
            <a:ext cx="9605782" cy="737196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43793" y="1628800"/>
            <a:ext cx="6537412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rgbClr val="C00000"/>
                </a:solidFill>
                <a:latin typeface="Constantia" pitchFamily="18" charset="0"/>
              </a:rPr>
              <a:t>Спасибо </a:t>
            </a:r>
            <a:br>
              <a:rPr lang="ru-RU" sz="3600" b="1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sz="3600" b="1" smtClean="0">
                <a:solidFill>
                  <a:srgbClr val="C00000"/>
                </a:solidFill>
                <a:latin typeface="Constantia" pitchFamily="18" charset="0"/>
              </a:rPr>
              <a:t>за внимание!</a:t>
            </a:r>
            <a:endParaRPr lang="ru-RU" sz="36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6" name="Picture 4" descr="C:\Users\petenko\Desktop\80272805-pokl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8478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612382" y="4437112"/>
            <a:ext cx="4392488" cy="1548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b="1" dirty="0">
                <a:solidFill>
                  <a:srgbClr val="C00000"/>
                </a:solidFill>
                <a:latin typeface="Constantia" pitchFamily="18" charset="0"/>
                <a:hlinkClick r:id="rId5"/>
              </a:rPr>
              <a:t>http://</a:t>
            </a:r>
            <a:r>
              <a:rPr lang="en-US" sz="1600" b="1" dirty="0" smtClean="0">
                <a:solidFill>
                  <a:srgbClr val="C00000"/>
                </a:solidFill>
                <a:latin typeface="Constantia" pitchFamily="18" charset="0"/>
                <a:hlinkClick r:id="rId5"/>
              </a:rPr>
              <a:t>ege-crimea.ru</a:t>
            </a:r>
            <a:endParaRPr lang="ru-RU" sz="16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marL="0" indent="0" algn="r">
              <a:buNone/>
            </a:pPr>
            <a:r>
              <a:rPr lang="en-US" sz="1600" b="1" i="1" dirty="0" smtClean="0">
                <a:solidFill>
                  <a:srgbClr val="C00000"/>
                </a:solidFill>
                <a:latin typeface="Constantia" pitchFamily="18" charset="0"/>
                <a:hlinkClick r:id="rId6"/>
              </a:rPr>
              <a:t>orgtehotdel@mail.ru</a:t>
            </a:r>
            <a:endParaRPr lang="ru-RU" sz="1600" b="1" i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marL="0" indent="0" algn="r">
              <a:buNone/>
            </a:pPr>
            <a:r>
              <a:rPr lang="en-US" sz="1600" b="1" dirty="0" smtClean="0">
                <a:solidFill>
                  <a:srgbClr val="C00000"/>
                </a:solidFill>
                <a:latin typeface="Constantia" pitchFamily="18" charset="0"/>
              </a:rPr>
              <a:t>(3652) 600-971</a:t>
            </a:r>
          </a:p>
          <a:p>
            <a:pPr marL="0" indent="0">
              <a:buNone/>
            </a:pPr>
            <a:endParaRPr lang="ru-RU" sz="16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4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782" y="0"/>
            <a:ext cx="9605782" cy="7371968"/>
          </a:xfrm>
          <a:ln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entury" pitchFamily="18" charset="0"/>
              </a:rPr>
              <a:t>Русский язык</a:t>
            </a:r>
            <a:endParaRPr lang="ru-RU" dirty="0">
              <a:solidFill>
                <a:srgbClr val="C00000"/>
              </a:solidFill>
              <a:latin typeface="Century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377322"/>
              </p:ext>
            </p:extLst>
          </p:nvPr>
        </p:nvGraphicFramePr>
        <p:xfrm>
          <a:off x="467544" y="1484784"/>
          <a:ext cx="8229600" cy="143064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38847"/>
                <a:gridCol w="4390753"/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" pitchFamily="18" charset="0"/>
                        </a:rPr>
                        <a:t>ОГЭ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58053" marR="58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" pitchFamily="18" charset="0"/>
                        </a:rPr>
                        <a:t>ГВЭ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58053" marR="58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Орфографические словари.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58053" marR="58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Орфографические и толковые словари. </a:t>
                      </a:r>
                    </a:p>
                  </a:txBody>
                  <a:tcPr marL="58053" marR="58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5867" y="3356992"/>
            <a:ext cx="835292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>
                <a:latin typeface="Century" pitchFamily="18" charset="0"/>
              </a:rPr>
              <a:t>Словари предоставляются образовательной организацией, на базе которой организован ППЭ, либо образовательными организациями, обучающиеся которых сдают экзамен в ППЭ. </a:t>
            </a:r>
            <a:endParaRPr lang="ru-RU" sz="2400" b="1" dirty="0" smtClean="0">
              <a:latin typeface="Century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b="1" u="sng" dirty="0" smtClean="0">
                <a:solidFill>
                  <a:srgbClr val="C00000"/>
                </a:solidFill>
                <a:latin typeface="Century" pitchFamily="18" charset="0"/>
              </a:rPr>
              <a:t>Пользоваться </a:t>
            </a:r>
            <a:r>
              <a:rPr lang="ru-RU" sz="2400" b="1" u="sng" dirty="0">
                <a:solidFill>
                  <a:srgbClr val="C00000"/>
                </a:solidFill>
                <a:latin typeface="Century" pitchFamily="18" charset="0"/>
              </a:rPr>
              <a:t>личными словарями </a:t>
            </a:r>
            <a:r>
              <a:rPr lang="ru-RU" sz="2400" b="1" u="sng" dirty="0" smtClean="0">
                <a:solidFill>
                  <a:srgbClr val="C00000"/>
                </a:solidFill>
                <a:latin typeface="Century" pitchFamily="18" charset="0"/>
              </a:rPr>
              <a:t>участникам запрещено</a:t>
            </a:r>
            <a:r>
              <a:rPr lang="ru-RU" sz="2400" b="1" u="sng" dirty="0">
                <a:solidFill>
                  <a:srgbClr val="C00000"/>
                </a:solidFill>
                <a:latin typeface="Century" pitchFamily="18" charset="0"/>
              </a:rPr>
              <a:t>.</a:t>
            </a:r>
            <a:endParaRPr lang="ru-RU" sz="2400" b="1" u="sng" dirty="0">
              <a:solidFill>
                <a:srgbClr val="C00000"/>
              </a:solidFill>
              <a:latin typeface="Century" pitchFamily="18" charset="0"/>
              <a:ea typeface="Calibri"/>
              <a:cs typeface="Times New Roman"/>
            </a:endParaRPr>
          </a:p>
        </p:txBody>
      </p:sp>
      <p:pic>
        <p:nvPicPr>
          <p:cNvPr id="8" name="Рисунок 7" descr="\\OFFICE-SERVER\Documents\_Методисты\8.Kadeeva\Картинки\2016\лю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471435" cy="12043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одзаголовок 2"/>
          <p:cNvSpPr>
            <a:spLocks noGrp="1"/>
          </p:cNvSpPr>
          <p:nvPr/>
        </p:nvSpPr>
        <p:spPr>
          <a:xfrm>
            <a:off x="160462" y="260648"/>
            <a:ext cx="576064" cy="825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b="1" dirty="0" smtClean="0">
                <a:solidFill>
                  <a:srgbClr val="FF0000"/>
                </a:solidFill>
                <a:latin typeface="Constantia" pitchFamily="18" charset="0"/>
              </a:rPr>
              <a:t>1</a:t>
            </a:r>
            <a:endParaRPr lang="ru-RU" sz="4800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9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782" y="0"/>
            <a:ext cx="9605782" cy="73719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entury" pitchFamily="18" charset="0"/>
              </a:rPr>
              <a:t>Математика</a:t>
            </a:r>
            <a:endParaRPr lang="ru-RU" dirty="0">
              <a:solidFill>
                <a:srgbClr val="C00000"/>
              </a:solidFill>
              <a:latin typeface="Century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086250"/>
              </p:ext>
            </p:extLst>
          </p:nvPr>
        </p:nvGraphicFramePr>
        <p:xfrm>
          <a:off x="467544" y="1484784"/>
          <a:ext cx="8064896" cy="227838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62018"/>
                <a:gridCol w="4302878"/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" pitchFamily="18" charset="0"/>
                        </a:rPr>
                        <a:t>ОГЭ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58053" marR="58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" pitchFamily="18" charset="0"/>
                        </a:rPr>
                        <a:t>ГВЭ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58053" marR="58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Справочные материалы, содержащие основные формулы курса математики, выдаваемые вместе с работой.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Разрешается использовать линейку.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58053" marR="58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Справочные материалы, содержащие основные формулы курса математики, выдаваемые вместе с работой.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Разрешается использовать линейку. 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marL="58053" marR="58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4005064"/>
            <a:ext cx="8352928" cy="541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u="sng" dirty="0">
                <a:solidFill>
                  <a:srgbClr val="C00000"/>
                </a:solidFill>
                <a:latin typeface="Century" pitchFamily="18" charset="0"/>
              </a:rPr>
              <a:t>Калькуляторы на экзамене не используются.</a:t>
            </a:r>
            <a:endParaRPr lang="ru-RU" sz="2800" u="sng" dirty="0">
              <a:solidFill>
                <a:srgbClr val="C00000"/>
              </a:solidFill>
              <a:latin typeface="Century" pitchFamily="18" charset="0"/>
              <a:ea typeface="Calibri"/>
              <a:cs typeface="Times New Roman"/>
            </a:endParaRPr>
          </a:p>
        </p:txBody>
      </p:sp>
      <p:pic>
        <p:nvPicPr>
          <p:cNvPr id="6" name="Рисунок 5" descr="\\OFFICE-SERVER\Documents\_Методисты\8.Kadeeva\Картинки\2016\5107103-1886x2550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81128"/>
            <a:ext cx="205867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одзаголовок 2"/>
          <p:cNvSpPr>
            <a:spLocks noGrp="1"/>
          </p:cNvSpPr>
          <p:nvPr/>
        </p:nvSpPr>
        <p:spPr>
          <a:xfrm>
            <a:off x="179512" y="404664"/>
            <a:ext cx="576064" cy="825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b="1" dirty="0" smtClean="0">
                <a:solidFill>
                  <a:srgbClr val="FF0000"/>
                </a:solidFill>
                <a:latin typeface="Constantia" pitchFamily="18" charset="0"/>
              </a:rPr>
              <a:t>2</a:t>
            </a:r>
            <a:endParaRPr lang="ru-RU" sz="4800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6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8795320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entury" pitchFamily="18" charset="0"/>
              </a:rPr>
              <a:t>Справочные материалы по математике</a:t>
            </a:r>
            <a:endParaRPr lang="ru-RU" sz="2400" b="1" dirty="0">
              <a:solidFill>
                <a:srgbClr val="C00000"/>
              </a:solidFill>
              <a:latin typeface="Century" pitchFamily="18" charset="0"/>
            </a:endParaRPr>
          </a:p>
        </p:txBody>
      </p:sp>
      <p:pic>
        <p:nvPicPr>
          <p:cNvPr id="4098" name="Picture 2" descr="C:\Users\petenko\Desktop\Доп материалы на ГИА-9\Математи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825308"/>
            <a:ext cx="8068836" cy="58440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>
            <a:spLocks noGrp="1"/>
          </p:cNvSpPr>
          <p:nvPr/>
        </p:nvSpPr>
        <p:spPr>
          <a:xfrm>
            <a:off x="160462" y="17190"/>
            <a:ext cx="576064" cy="825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b="1" dirty="0">
                <a:solidFill>
                  <a:srgbClr val="FF0000"/>
                </a:solidFill>
                <a:latin typeface="Constantia" pitchFamily="18" charset="0"/>
              </a:rPr>
              <a:t>3</a:t>
            </a:r>
            <a:endParaRPr lang="ru-RU" sz="4800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71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99512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entury" pitchFamily="18" charset="0"/>
              </a:rPr>
              <a:t>Биология</a:t>
            </a:r>
            <a:endParaRPr lang="ru-RU" dirty="0">
              <a:solidFill>
                <a:srgbClr val="C00000"/>
              </a:solidFill>
              <a:latin typeface="Century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879508"/>
              </p:ext>
            </p:extLst>
          </p:nvPr>
        </p:nvGraphicFramePr>
        <p:xfrm>
          <a:off x="487809" y="1732829"/>
          <a:ext cx="6876256" cy="184314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207555"/>
                <a:gridCol w="3668701"/>
              </a:tblGrid>
              <a:tr h="441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" pitchFamily="18" charset="0"/>
                        </a:rPr>
                        <a:t>ОГЭ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58053" marR="58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" pitchFamily="18" charset="0"/>
                        </a:rPr>
                        <a:t>ГВЭ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58053" marR="58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359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Линейка, непрограммируемый калькулятор.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58053" marR="58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Линейка, непрограммируемый калькулятор.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marL="58053" marR="58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790" y="5085652"/>
            <a:ext cx="1500362" cy="920502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6" y="4144863"/>
            <a:ext cx="1344538" cy="1448594"/>
          </a:xfrm>
          <a:prstGeom prst="rect">
            <a:avLst/>
          </a:prstGeom>
        </p:spPr>
      </p:pic>
      <p:pic>
        <p:nvPicPr>
          <p:cNvPr id="13313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4664"/>
            <a:ext cx="1800200" cy="268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20" y="5753741"/>
            <a:ext cx="650663" cy="504825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65" y="4077073"/>
            <a:ext cx="664318" cy="50312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814" y="4794186"/>
            <a:ext cx="652569" cy="591801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80192"/>
            <a:ext cx="630173" cy="577000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385988"/>
            <a:ext cx="635506" cy="620165"/>
          </a:xfrm>
          <a:prstGeom prst="rect">
            <a:avLst/>
          </a:prstGeom>
        </p:spPr>
      </p:pic>
      <p:sp>
        <p:nvSpPr>
          <p:cNvPr id="14" name="Подзаголовок 2"/>
          <p:cNvSpPr>
            <a:spLocks noGrp="1"/>
          </p:cNvSpPr>
          <p:nvPr/>
        </p:nvSpPr>
        <p:spPr>
          <a:xfrm>
            <a:off x="251520" y="188639"/>
            <a:ext cx="576064" cy="825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b="1" dirty="0">
                <a:solidFill>
                  <a:srgbClr val="FF0000"/>
                </a:solidFill>
                <a:latin typeface="Constantia" pitchFamily="18" charset="0"/>
              </a:rPr>
              <a:t>4</a:t>
            </a:r>
            <a:endParaRPr lang="ru-RU" sz="4800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41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entury" pitchFamily="18" charset="0"/>
              </a:rPr>
              <a:t>География</a:t>
            </a:r>
            <a:endParaRPr lang="ru-RU" dirty="0">
              <a:solidFill>
                <a:srgbClr val="C00000"/>
              </a:solidFill>
              <a:latin typeface="Century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605093"/>
              </p:ext>
            </p:extLst>
          </p:nvPr>
        </p:nvGraphicFramePr>
        <p:xfrm>
          <a:off x="467544" y="1628800"/>
          <a:ext cx="8280920" cy="205345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62787"/>
                <a:gridCol w="4418133"/>
              </a:tblGrid>
              <a:tr h="441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" pitchFamily="18" charset="0"/>
                        </a:rPr>
                        <a:t>ОГЭ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58053" marR="58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" pitchFamily="18" charset="0"/>
                        </a:rPr>
                        <a:t>ГВЭ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58053" marR="58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359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Линейка, непрограммируемый калькулятор и географические атласы для 7, 8 и 9 классов (любого издательства).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58053" marR="58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Линейка, непрограммируемый калькулятор и географические атласы для 7, 8 и 9 классов 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(любого издательства).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marL="58053" marR="58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1231">
            <a:off x="781635" y="5056125"/>
            <a:ext cx="2994660" cy="114109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6039">
            <a:off x="2819610" y="4127575"/>
            <a:ext cx="1344538" cy="1448594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186281"/>
            <a:ext cx="1997824" cy="1728192"/>
          </a:xfrm>
          <a:prstGeom prst="rect">
            <a:avLst/>
          </a:prstGeom>
        </p:spPr>
      </p:pic>
      <p:sp>
        <p:nvSpPr>
          <p:cNvPr id="9" name="Подзаголовок 2"/>
          <p:cNvSpPr>
            <a:spLocks noGrp="1"/>
          </p:cNvSpPr>
          <p:nvPr/>
        </p:nvSpPr>
        <p:spPr>
          <a:xfrm>
            <a:off x="323528" y="186780"/>
            <a:ext cx="576064" cy="825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b="1" dirty="0">
                <a:solidFill>
                  <a:srgbClr val="FF0000"/>
                </a:solidFill>
                <a:latin typeface="Constantia" pitchFamily="18" charset="0"/>
              </a:rPr>
              <a:t>5</a:t>
            </a:r>
            <a:endParaRPr lang="ru-RU" sz="4800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53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entury" pitchFamily="18" charset="0"/>
              </a:rPr>
              <a:t>Химия</a:t>
            </a:r>
            <a:endParaRPr lang="ru-RU" dirty="0">
              <a:solidFill>
                <a:srgbClr val="C00000"/>
              </a:solidFill>
              <a:latin typeface="Century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54346"/>
              </p:ext>
            </p:extLst>
          </p:nvPr>
        </p:nvGraphicFramePr>
        <p:xfrm>
          <a:off x="322965" y="1484785"/>
          <a:ext cx="8641523" cy="307463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37162"/>
                <a:gridCol w="4504361"/>
              </a:tblGrid>
              <a:tr h="438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" pitchFamily="18" charset="0"/>
                        </a:rPr>
                        <a:t>ОГЭ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58053" marR="58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" pitchFamily="18" charset="0"/>
                        </a:rPr>
                        <a:t>ГВЭ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58053" marR="58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8621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•Периодическая система химических элементов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 Д.И. Менделеева;</a:t>
                      </a:r>
                    </a:p>
                    <a:p>
                      <a:endParaRPr lang="ru-RU" sz="800" b="1" kern="1200" dirty="0" smtClean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•таблица растворимости солей, кислот и оснований в воде;</a:t>
                      </a:r>
                    </a:p>
                    <a:p>
                      <a:endParaRPr lang="ru-RU" sz="800" b="1" kern="1200" dirty="0" smtClean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•электрохимический ряд напряжений металлов;</a:t>
                      </a:r>
                    </a:p>
                    <a:p>
                      <a:endParaRPr lang="ru-RU" sz="800" b="1" kern="1200" dirty="0" smtClean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•непрограммируемый калькулятор.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58053" marR="58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•Периодическая система химических элементов Д.И. Менделеева;</a:t>
                      </a:r>
                    </a:p>
                    <a:p>
                      <a:endParaRPr lang="ru-RU" sz="800" b="1" kern="1200" dirty="0" smtClean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•таблица растворимости солей, кислот и оснований в воде;</a:t>
                      </a:r>
                    </a:p>
                    <a:p>
                      <a:endParaRPr lang="ru-RU" sz="800" b="1" kern="1200" dirty="0" smtClean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•электрохимический ряд напряжений металлов;</a:t>
                      </a:r>
                    </a:p>
                    <a:p>
                      <a:endParaRPr lang="ru-RU" sz="800" b="1" kern="1200" dirty="0" smtClean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•непрограммируемый калькулятор.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marL="58053" marR="58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\\OFFICE-SERVER\Documents\_Методисты\8.Kadeeva\Картинки\2016\25435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97152"/>
            <a:ext cx="1809750" cy="1356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\\OFFICE-SERVER\Documents\_Методисты\8.Kadeeva\Картинки\2016\0629507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157192"/>
            <a:ext cx="1938903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одзаголовок 2"/>
          <p:cNvSpPr>
            <a:spLocks noGrp="1"/>
          </p:cNvSpPr>
          <p:nvPr/>
        </p:nvSpPr>
        <p:spPr>
          <a:xfrm>
            <a:off x="154807" y="188639"/>
            <a:ext cx="576064" cy="825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b="1" dirty="0">
                <a:solidFill>
                  <a:srgbClr val="FF0000"/>
                </a:solidFill>
                <a:latin typeface="Constantia" pitchFamily="18" charset="0"/>
              </a:rPr>
              <a:t>6</a:t>
            </a:r>
            <a:endParaRPr lang="ru-RU" sz="4800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01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entury" pitchFamily="18" charset="0"/>
              </a:rPr>
              <a:t>Физика</a:t>
            </a:r>
            <a:endParaRPr lang="ru-RU" dirty="0">
              <a:solidFill>
                <a:srgbClr val="C00000"/>
              </a:solidFill>
              <a:latin typeface="Century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170018"/>
              </p:ext>
            </p:extLst>
          </p:nvPr>
        </p:nvGraphicFramePr>
        <p:xfrm>
          <a:off x="251520" y="1484784"/>
          <a:ext cx="8748464" cy="268439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88360"/>
                <a:gridCol w="4560104"/>
              </a:tblGrid>
              <a:tr h="441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" pitchFamily="18" charset="0"/>
                        </a:rPr>
                        <a:t>ОГЭ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58053" marR="58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" pitchFamily="18" charset="0"/>
                        </a:rPr>
                        <a:t>ГВЭ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58053" marR="58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35913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Используется непрограммируемый калькулятор (на каждого ученика) с возможностью вычисления квадратных корней и тригонометрических функций (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cos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sin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tg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), линейка, лабораторное оборудование.</a:t>
                      </a:r>
                    </a:p>
                  </a:txBody>
                  <a:tcPr marL="58053" marR="58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Используется непрограммируемый калькулятор (на каждого ученика) с возможностью вычисления квадратных корней и тригонометрических функций (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cos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sin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tg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), линейка, лабораторное оборудование.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marL="58053" marR="58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4638827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Century" pitchFamily="18" charset="0"/>
              </a:rPr>
              <a:t>Полный перечень материалов и </a:t>
            </a:r>
            <a:r>
              <a:rPr lang="ru-RU" sz="2000" b="1" i="1" dirty="0" smtClean="0">
                <a:solidFill>
                  <a:srgbClr val="C00000"/>
                </a:solidFill>
                <a:latin typeface="Century" pitchFamily="18" charset="0"/>
              </a:rPr>
              <a:t> комплектов лабораторного оборудования </a:t>
            </a:r>
            <a:r>
              <a:rPr lang="ru-RU" sz="2000" b="1" i="1" dirty="0">
                <a:solidFill>
                  <a:srgbClr val="C00000"/>
                </a:solidFill>
                <a:latin typeface="Century" pitchFamily="18" charset="0"/>
              </a:rPr>
              <a:t>приведен в приложении к материалам ОГЭ</a:t>
            </a:r>
            <a:endParaRPr lang="ru-RU" sz="2000" dirty="0">
              <a:solidFill>
                <a:srgbClr val="C00000"/>
              </a:solidFill>
              <a:latin typeface="Century" pitchFamily="18" charset="0"/>
              <a:ea typeface="Calibri"/>
              <a:cs typeface="Times New Roman"/>
            </a:endParaRPr>
          </a:p>
        </p:txBody>
      </p:sp>
      <p:pic>
        <p:nvPicPr>
          <p:cNvPr id="6" name="Рисунок 5" descr="\\OFFICE-SERVER\Documents\_Методисты\8.Kadeeva\Картинки\2016\electrons-thumb-medium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2656"/>
            <a:ext cx="1224136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\\OFFICE-SERVER\Documents\_Методисты\8.Kadeeva\Картинки\2016\image08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589240"/>
            <a:ext cx="3096344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одзаголовок 2"/>
          <p:cNvSpPr>
            <a:spLocks noGrp="1"/>
          </p:cNvSpPr>
          <p:nvPr/>
        </p:nvSpPr>
        <p:spPr>
          <a:xfrm>
            <a:off x="395536" y="230685"/>
            <a:ext cx="576064" cy="825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b="1" dirty="0">
                <a:solidFill>
                  <a:srgbClr val="FF0000"/>
                </a:solidFill>
                <a:latin typeface="Constantia" pitchFamily="18" charset="0"/>
              </a:rPr>
              <a:t>7</a:t>
            </a:r>
            <a:endParaRPr lang="ru-RU" sz="4800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19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980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74638"/>
            <a:ext cx="8867328" cy="92211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Century" pitchFamily="18" charset="0"/>
              </a:rPr>
              <a:t>Перечень комплектов оборудования для проведения лабораторных работ по физике</a:t>
            </a:r>
            <a:endParaRPr lang="ru-RU" sz="2000" dirty="0"/>
          </a:p>
        </p:txBody>
      </p:sp>
      <p:pic>
        <p:nvPicPr>
          <p:cNvPr id="2050" name="Picture 2" descr="C:\Users\petenko\Desktop\Доп материалы на ГИА-9\1физи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877381" cy="554461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>
            <a:spLocks noGrp="1"/>
          </p:cNvSpPr>
          <p:nvPr/>
        </p:nvSpPr>
        <p:spPr>
          <a:xfrm>
            <a:off x="101849" y="908720"/>
            <a:ext cx="576064" cy="825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b="1" dirty="0">
                <a:solidFill>
                  <a:srgbClr val="FF0000"/>
                </a:solidFill>
                <a:latin typeface="Constantia" pitchFamily="18" charset="0"/>
              </a:rPr>
              <a:t>8</a:t>
            </a:r>
            <a:endParaRPr lang="ru-RU" sz="4800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9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702</Words>
  <Application>Microsoft Office PowerPoint</Application>
  <PresentationFormat>Экран (4:3)</PresentationFormat>
  <Paragraphs>125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Дополнительные материалы и оборудование для проведения ГИА-9 </vt:lpstr>
      <vt:lpstr>Русский язык</vt:lpstr>
      <vt:lpstr>Математика</vt:lpstr>
      <vt:lpstr>Справочные материалы по математике</vt:lpstr>
      <vt:lpstr>Биология</vt:lpstr>
      <vt:lpstr>География</vt:lpstr>
      <vt:lpstr>Химия</vt:lpstr>
      <vt:lpstr>Физика</vt:lpstr>
      <vt:lpstr>Перечень комплектов оборудования для проведения лабораторных работ по физике</vt:lpstr>
      <vt:lpstr>Перечень комплектов оборудования для проведения лабораторных работ по физике</vt:lpstr>
      <vt:lpstr>Литература</vt:lpstr>
      <vt:lpstr>Перечень художественных произведений по литературе </vt:lpstr>
      <vt:lpstr>Перечень художественных произведений по литературе </vt:lpstr>
      <vt:lpstr>Информатика и ИКТ</vt:lpstr>
      <vt:lpstr>Иностранные языки</vt:lpstr>
      <vt:lpstr>История и обществознание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Смирнова Ирина Александровна</dc:creator>
  <cp:lastModifiedBy>Петенко Оксана Васильевна</cp:lastModifiedBy>
  <cp:revision>29</cp:revision>
  <cp:lastPrinted>2016-04-14T06:33:51Z</cp:lastPrinted>
  <dcterms:created xsi:type="dcterms:W3CDTF">2016-01-19T07:40:48Z</dcterms:created>
  <dcterms:modified xsi:type="dcterms:W3CDTF">2016-04-14T07:34:35Z</dcterms:modified>
</cp:coreProperties>
</file>