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8" r:id="rId2"/>
    <p:sldId id="290" r:id="rId3"/>
    <p:sldId id="260" r:id="rId4"/>
    <p:sldId id="291" r:id="rId5"/>
    <p:sldId id="287" r:id="rId6"/>
    <p:sldId id="292" r:id="rId7"/>
    <p:sldId id="293" r:id="rId8"/>
    <p:sldId id="277" r:id="rId9"/>
    <p:sldId id="265" r:id="rId10"/>
    <p:sldId id="258" r:id="rId11"/>
    <p:sldId id="262" r:id="rId12"/>
    <p:sldId id="264" r:id="rId13"/>
    <p:sldId id="259" r:id="rId14"/>
    <p:sldId id="272" r:id="rId15"/>
    <p:sldId id="273" r:id="rId16"/>
    <p:sldId id="267" r:id="rId17"/>
    <p:sldId id="268" r:id="rId18"/>
    <p:sldId id="263" r:id="rId19"/>
    <p:sldId id="278" r:id="rId20"/>
    <p:sldId id="280" r:id="rId21"/>
    <p:sldId id="283" r:id="rId22"/>
    <p:sldId id="285" r:id="rId23"/>
    <p:sldId id="284" r:id="rId24"/>
    <p:sldId id="294" r:id="rId25"/>
    <p:sldId id="295" r:id="rId26"/>
    <p:sldId id="296" r:id="rId27"/>
    <p:sldId id="286" r:id="rId28"/>
    <p:sldId id="27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0A6"/>
    <a:srgbClr val="006600"/>
    <a:srgbClr val="FF3300"/>
    <a:srgbClr val="0066FF"/>
    <a:srgbClr val="CC0000"/>
    <a:srgbClr val="07077F"/>
    <a:srgbClr val="0000FF"/>
    <a:srgbClr val="FFFFCC"/>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29" autoAdjust="0"/>
    <p:restoredTop sz="86081" autoAdjust="0"/>
  </p:normalViewPr>
  <p:slideViewPr>
    <p:cSldViewPr>
      <p:cViewPr>
        <p:scale>
          <a:sx n="100" d="100"/>
          <a:sy n="100" d="100"/>
        </p:scale>
        <p:origin x="24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0A4FE-36BD-4D19-8F3F-F695B25973F7}" type="datetimeFigureOut">
              <a:rPr lang="ru-RU" smtClean="0"/>
              <a:t>18.12.2016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9072-56F6-4A47-8AB8-FD5796868FAA}" type="slidenum">
              <a:rPr lang="ru-RU" smtClean="0"/>
              <a:t>‹#›</a:t>
            </a:fld>
            <a:endParaRPr lang="ru-RU"/>
          </a:p>
        </p:txBody>
      </p:sp>
    </p:spTree>
    <p:extLst>
      <p:ext uri="{BB962C8B-B14F-4D97-AF65-F5344CB8AC3E}">
        <p14:creationId xmlns:p14="http://schemas.microsoft.com/office/powerpoint/2010/main" val="303590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3"/>
            <a:r>
              <a:rPr lang="ru-RU" sz="1400" i="1" dirty="0" smtClean="0">
                <a:solidFill>
                  <a:srgbClr val="002060"/>
                </a:solidFill>
              </a:rPr>
              <a:t>центр </a:t>
            </a:r>
            <a:r>
              <a:rPr lang="ru-RU" sz="1400" i="1" dirty="0">
                <a:solidFill>
                  <a:srgbClr val="002060"/>
                </a:solidFill>
              </a:rPr>
              <a:t>помогал в подготовке этой презентации. </a:t>
            </a:r>
          </a:p>
        </p:txBody>
      </p:sp>
      <p:sp>
        <p:nvSpPr>
          <p:cNvPr id="4" name="Номер слайда 3"/>
          <p:cNvSpPr>
            <a:spLocks noGrp="1"/>
          </p:cNvSpPr>
          <p:nvPr>
            <p:ph type="sldNum" sz="quarter" idx="10"/>
          </p:nvPr>
        </p:nvSpPr>
        <p:spPr/>
        <p:txBody>
          <a:bodyPr/>
          <a:lstStyle/>
          <a:p>
            <a:fld id="{6C259072-56F6-4A47-8AB8-FD5796868FAA}" type="slidenum">
              <a:rPr lang="ru-RU" smtClean="0"/>
              <a:t>1</a:t>
            </a:fld>
            <a:endParaRPr lang="ru-RU"/>
          </a:p>
        </p:txBody>
      </p:sp>
    </p:spTree>
    <p:extLst>
      <p:ext uri="{BB962C8B-B14F-4D97-AF65-F5344CB8AC3E}">
        <p14:creationId xmlns:p14="http://schemas.microsoft.com/office/powerpoint/2010/main" val="363848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Результаты итогового сочинения действует 4 года для поступления в ВУЗ, т.к. многие высшие учебные заведения дают дополнительные баллы (до 10 баллов)при поступлении именно за итоговое сочинение.</a:t>
            </a:r>
          </a:p>
          <a:p>
            <a:pPr algn="just"/>
            <a:endParaRPr lang="ru-RU" sz="1600" dirty="0" smtClean="0"/>
          </a:p>
          <a:p>
            <a:pPr algn="just"/>
            <a:r>
              <a:rPr lang="ru-RU" sz="1600" dirty="0" smtClean="0"/>
              <a:t>Но в том случае, когда выпускник вообще не получил допуска к ГИА, причём, не важно по какой причине: из-за незачёта или из-за академической задолженности, и поэтому не участвовал в ГИА, он должен в следующем году заново получить допуск и для этого обязательно написать итоговое сочинение.</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10</a:t>
            </a:fld>
            <a:endParaRPr lang="ru-RU"/>
          </a:p>
        </p:txBody>
      </p:sp>
    </p:spTree>
    <p:extLst>
      <p:ext uri="{BB962C8B-B14F-4D97-AF65-F5344CB8AC3E}">
        <p14:creationId xmlns:p14="http://schemas.microsoft.com/office/powerpoint/2010/main" val="48876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smtClean="0"/>
              <a:t>	</a:t>
            </a:r>
            <a:r>
              <a:rPr lang="ru-RU" sz="1600" dirty="0" smtClean="0"/>
              <a:t>2 февраля электронная база выгружается в Федеральный центр тестирования и блокируется. Внесение изменений будет невозможно, кроме исключительных случаев с «железной» причиной, подтверждённой </a:t>
            </a:r>
            <a:r>
              <a:rPr lang="ru-RU" sz="1600" dirty="0"/>
              <a:t>д</a:t>
            </a:r>
            <a:r>
              <a:rPr lang="ru-RU" sz="1600" dirty="0" smtClean="0"/>
              <a:t>окументально.</a:t>
            </a:r>
          </a:p>
          <a:p>
            <a:pPr algn="just"/>
            <a:r>
              <a:rPr lang="ru-RU" sz="1600" dirty="0" smtClean="0"/>
              <a:t>Первая выверка информации в РИС будет производиться 23 декабря 2016 года. До 1 февраля ещё можно будет внести изменения.</a:t>
            </a:r>
          </a:p>
          <a:p>
            <a:pPr algn="just"/>
            <a:r>
              <a:rPr lang="ru-RU" sz="1600" dirty="0" smtClean="0"/>
              <a:t>	Но даже продолжительная болезнь не может быть оправданием, почему не зарегистрировался вовремя, т.к. заявление может подать не только сам выпускник, но и его родитель или законный представитель.</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11</a:t>
            </a:fld>
            <a:endParaRPr lang="ru-RU"/>
          </a:p>
        </p:txBody>
      </p:sp>
    </p:spTree>
    <p:extLst>
      <p:ext uri="{BB962C8B-B14F-4D97-AF65-F5344CB8AC3E}">
        <p14:creationId xmlns:p14="http://schemas.microsoft.com/office/powerpoint/2010/main" val="185630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Если у выпускника паспорт другого иностранного государства, то он также является удостоверением личности. Если в нём есть страничка на русском языке, как в паспорте Украины, то этого достаточно. Если нет – то необходима нотариально заверенная копия документа.</a:t>
            </a:r>
          </a:p>
          <a:p>
            <a:pPr algn="just"/>
            <a:endParaRPr lang="ru-RU" sz="1600" dirty="0" smtClean="0"/>
          </a:p>
          <a:p>
            <a:pPr algn="just"/>
            <a:r>
              <a:rPr lang="ru-RU" sz="1600" dirty="0" smtClean="0"/>
              <a:t>Если же у гражданина РФ по какой-то причине нет паспорта, или он находится на переоформлении в момент регистрации, то выходом из положения является справка, выданная школой, с реквизитами, на бланке ОО и с фотографией выпускника.</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12</a:t>
            </a:fld>
            <a:endParaRPr lang="ru-RU"/>
          </a:p>
        </p:txBody>
      </p:sp>
    </p:spTree>
    <p:extLst>
      <p:ext uri="{BB962C8B-B14F-4D97-AF65-F5344CB8AC3E}">
        <p14:creationId xmlns:p14="http://schemas.microsoft.com/office/powerpoint/2010/main" val="27124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5800" y="4139952"/>
            <a:ext cx="5695528" cy="4608512"/>
          </a:xfrm>
        </p:spPr>
        <p:txBody>
          <a:bodyPr/>
          <a:lstStyle/>
          <a:p>
            <a:pPr algn="just"/>
            <a:r>
              <a:rPr lang="ru-RU" sz="1600" dirty="0" smtClean="0"/>
              <a:t>В </a:t>
            </a:r>
            <a:r>
              <a:rPr lang="ru-RU" sz="1600" b="1" dirty="0" smtClean="0"/>
              <a:t>11 классах </a:t>
            </a:r>
            <a:r>
              <a:rPr lang="ru-RU" sz="1600" dirty="0" smtClean="0"/>
              <a:t>экзаменационные оценки или набранные баллы </a:t>
            </a:r>
            <a:r>
              <a:rPr lang="ru-RU" sz="1600" b="1" dirty="0" smtClean="0"/>
              <a:t>не влияют на выведение оценки в аттестат </a:t>
            </a:r>
            <a:r>
              <a:rPr lang="ru-RU" sz="1600" dirty="0" smtClean="0"/>
              <a:t>и не выставляются в аттестат о среднем общем образовании.</a:t>
            </a:r>
          </a:p>
          <a:p>
            <a:pPr algn="just"/>
            <a:endParaRPr lang="ru-RU" sz="1600" dirty="0"/>
          </a:p>
          <a:p>
            <a:pPr algn="just"/>
            <a:r>
              <a:rPr lang="ru-RU" sz="1600" dirty="0" smtClean="0"/>
              <a:t>Рассмотрим вопрос о целесообразности сдачи ГВЭ по предметам по выбору. </a:t>
            </a:r>
          </a:p>
          <a:p>
            <a:pPr algn="just"/>
            <a:r>
              <a:rPr lang="ru-RU" sz="1600" dirty="0" smtClean="0"/>
              <a:t>Т.к. результаты ГВЭ не будут учитываться высшими учебными заведениями при поступлении, то единственная причина, по которой выпускник может пожелать сдавать ГВЭ по предметам по выбору – это просто проверить свой уровень знаний.</a:t>
            </a:r>
          </a:p>
          <a:p>
            <a:pPr algn="just"/>
            <a:endParaRPr lang="ru-RU" sz="1600" dirty="0" smtClean="0"/>
          </a:p>
          <a:p>
            <a:pPr algn="just"/>
            <a:r>
              <a:rPr lang="ru-RU" sz="1600" dirty="0" smtClean="0"/>
              <a:t>Следует понимать, что ППЭ для этих экзаменов будет мало и, возможно, не во всех населённых пунктах. В прошлых годах были случаи, когда на ГВЭ по выбору вообще никто не являлся, и работника ППЭ приходилось просто ждать опоздавших и рабочее время расходовалось впустую. </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13</a:t>
            </a:fld>
            <a:endParaRPr lang="ru-RU"/>
          </a:p>
        </p:txBody>
      </p:sp>
    </p:spTree>
    <p:extLst>
      <p:ext uri="{BB962C8B-B14F-4D97-AF65-F5344CB8AC3E}">
        <p14:creationId xmlns:p14="http://schemas.microsoft.com/office/powerpoint/2010/main" val="153615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11188"/>
            <a:ext cx="4572000" cy="3429000"/>
          </a:xfrm>
        </p:spPr>
      </p:sp>
      <p:sp>
        <p:nvSpPr>
          <p:cNvPr id="3" name="Заметки 2"/>
          <p:cNvSpPr>
            <a:spLocks noGrp="1"/>
          </p:cNvSpPr>
          <p:nvPr>
            <p:ph type="body" idx="1"/>
          </p:nvPr>
        </p:nvSpPr>
        <p:spPr/>
        <p:txBody>
          <a:bodyPr/>
          <a:lstStyle/>
          <a:p>
            <a:pPr lvl="2"/>
            <a:r>
              <a:rPr lang="ru-RU" sz="1400" i="1" dirty="0" smtClean="0">
                <a:solidFill>
                  <a:srgbClr val="002060"/>
                </a:solidFill>
              </a:rPr>
              <a:t>Акцентируем внимание на двух порогах баллов для ЕГЭ по русскому языку.</a:t>
            </a:r>
          </a:p>
          <a:p>
            <a:pPr algn="just"/>
            <a:r>
              <a:rPr lang="ru-RU" sz="1600" dirty="0" smtClean="0"/>
              <a:t>Минимальный порог по математике профильного уровня 27 баллов, но высшие учебные заведения в своих правилах приёма могут указать минимальный порог, с которого они начинают принимать результаты ЕГЭ по математике. Например, КФУ указывает в правилах приёма 30 баллов.</a:t>
            </a:r>
          </a:p>
          <a:p>
            <a:pPr algn="just"/>
            <a:r>
              <a:rPr lang="ru-RU" sz="1600" dirty="0" smtClean="0"/>
              <a:t>Аналогично и по другим предметам.</a:t>
            </a:r>
          </a:p>
        </p:txBody>
      </p:sp>
      <p:sp>
        <p:nvSpPr>
          <p:cNvPr id="4" name="Номер слайда 3"/>
          <p:cNvSpPr>
            <a:spLocks noGrp="1"/>
          </p:cNvSpPr>
          <p:nvPr>
            <p:ph type="sldNum" sz="quarter" idx="10"/>
          </p:nvPr>
        </p:nvSpPr>
        <p:spPr/>
        <p:txBody>
          <a:bodyPr/>
          <a:lstStyle/>
          <a:p>
            <a:fld id="{6C259072-56F6-4A47-8AB8-FD5796868FAA}" type="slidenum">
              <a:rPr lang="ru-RU" smtClean="0"/>
              <a:t>14</a:t>
            </a:fld>
            <a:endParaRPr lang="ru-RU"/>
          </a:p>
        </p:txBody>
      </p:sp>
    </p:spTree>
    <p:extLst>
      <p:ext uri="{BB962C8B-B14F-4D97-AF65-F5344CB8AC3E}">
        <p14:creationId xmlns:p14="http://schemas.microsoft.com/office/powerpoint/2010/main" val="141682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Предметы по выбору не пересдаются. </a:t>
            </a:r>
          </a:p>
          <a:p>
            <a:pPr algn="just"/>
            <a:endParaRPr lang="ru-RU" sz="1600" dirty="0"/>
          </a:p>
          <a:p>
            <a:pPr algn="just"/>
            <a:r>
              <a:rPr lang="ru-RU" sz="1600" dirty="0" smtClean="0"/>
              <a:t>Резервные дни предназначены только для тех случаев, если участник экзаменов не явился в основной день по болезни или другой уважительной причине или не завершил экзамен по болезни. В этих случаях решение о допуске к участию в экзаменах в резервные дни принимается на заседании ГЭК.</a:t>
            </a:r>
          </a:p>
          <a:p>
            <a:pPr algn="just"/>
            <a:endParaRPr lang="ru-RU" sz="1600" dirty="0"/>
          </a:p>
          <a:p>
            <a:pPr algn="just"/>
            <a:r>
              <a:rPr lang="ru-RU" sz="1600" dirty="0" smtClean="0"/>
              <a:t>Если же участник экзаменов был удалён за нарушение порядка, его результат аннулируется без права пересдачи предмета в резервные дни.</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15</a:t>
            </a:fld>
            <a:endParaRPr lang="ru-RU"/>
          </a:p>
        </p:txBody>
      </p:sp>
    </p:spTree>
    <p:extLst>
      <p:ext uri="{BB962C8B-B14F-4D97-AF65-F5344CB8AC3E}">
        <p14:creationId xmlns:p14="http://schemas.microsoft.com/office/powerpoint/2010/main" val="251120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Нельзя сдать один предмет (например, математику) в форме ЕГЭ и ГВЭ.</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16</a:t>
            </a:fld>
            <a:endParaRPr lang="ru-RU"/>
          </a:p>
        </p:txBody>
      </p:sp>
    </p:spTree>
    <p:extLst>
      <p:ext uri="{BB962C8B-B14F-4D97-AF65-F5344CB8AC3E}">
        <p14:creationId xmlns:p14="http://schemas.microsoft.com/office/powerpoint/2010/main" val="1341519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Если сдаются оба уровня ЕГЭ по математике, то есть особенности допуска к пересдаче. </a:t>
            </a:r>
          </a:p>
          <a:p>
            <a:pPr algn="just"/>
            <a:endParaRPr lang="ru-RU" sz="1600" dirty="0"/>
          </a:p>
          <a:p>
            <a:pPr algn="just"/>
            <a:r>
              <a:rPr lang="ru-RU" sz="1600" dirty="0" smtClean="0"/>
              <a:t>Если по профильной математике набрано менее 27 баллов, а по базовой математике получен положительный результат (оценки 3, 4 или 5), то к пересдаче профильной математики такой участник не допускается, т.к. у него уже есть положительный результат по предмету «Математика».</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17</a:t>
            </a:fld>
            <a:endParaRPr lang="ru-RU"/>
          </a:p>
        </p:txBody>
      </p:sp>
    </p:spTree>
    <p:extLst>
      <p:ext uri="{BB962C8B-B14F-4D97-AF65-F5344CB8AC3E}">
        <p14:creationId xmlns:p14="http://schemas.microsoft.com/office/powerpoint/2010/main" val="219935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2" algn="just"/>
            <a:r>
              <a:rPr lang="ru-RU" sz="1400" i="1" dirty="0" smtClean="0">
                <a:solidFill>
                  <a:srgbClr val="002060"/>
                </a:solidFill>
              </a:rPr>
              <a:t>Смоделируем ситуацию: поступаем в КФУ на направления подготовки: история, политология, философия.</a:t>
            </a:r>
          </a:p>
          <a:p>
            <a:pPr lvl="2" algn="just"/>
            <a:r>
              <a:rPr lang="ru-RU" sz="1400" i="1" dirty="0" smtClean="0">
                <a:solidFill>
                  <a:srgbClr val="002060"/>
                </a:solidFill>
              </a:rPr>
              <a:t> </a:t>
            </a:r>
            <a:br>
              <a:rPr lang="ru-RU" sz="1400" i="1" dirty="0" smtClean="0">
                <a:solidFill>
                  <a:srgbClr val="002060"/>
                </a:solidFill>
              </a:rPr>
            </a:br>
            <a:r>
              <a:rPr lang="ru-RU" sz="1400" i="1" dirty="0" smtClean="0">
                <a:solidFill>
                  <a:srgbClr val="002060"/>
                </a:solidFill>
              </a:rPr>
              <a:t>В перечне предметов ЕГЭ или вступительных испытаний перечислены: </a:t>
            </a:r>
            <a:r>
              <a:rPr lang="ru-RU" sz="1400" b="1" i="1" dirty="0" smtClean="0">
                <a:solidFill>
                  <a:srgbClr val="002060"/>
                </a:solidFill>
              </a:rPr>
              <a:t>русский язык, история и обществознание.</a:t>
            </a:r>
            <a:r>
              <a:rPr lang="ru-RU" sz="1400" i="1" dirty="0" smtClean="0">
                <a:solidFill>
                  <a:srgbClr val="002060"/>
                </a:solidFill>
              </a:rPr>
              <a:t> Это означает, что математику в форме ЕГЭ сдавать не обязательно. Этот результат при поступлении на данные направления подготовки не учитывается. Значит можно сдать ГВЭ по математике для получения аттестата, а необходимые предметы сдать в форме ЕГЭ. </a:t>
            </a:r>
          </a:p>
          <a:p>
            <a:pPr algn="just"/>
            <a:endParaRPr lang="ru-RU" sz="1400" dirty="0"/>
          </a:p>
          <a:p>
            <a:pPr algn="just"/>
            <a:r>
              <a:rPr lang="ru-RU" sz="1600" dirty="0" smtClean="0"/>
              <a:t>Если же в перечне предметов ЕГЭ содержится предмет </a:t>
            </a:r>
            <a:r>
              <a:rPr lang="ru-RU" sz="1600" b="1" dirty="0" smtClean="0"/>
              <a:t>математика</a:t>
            </a:r>
            <a:r>
              <a:rPr lang="ru-RU" sz="1600" dirty="0" smtClean="0"/>
              <a:t>, это означает, что имеется в виду именно </a:t>
            </a:r>
            <a:r>
              <a:rPr lang="ru-RU" sz="1600" b="1" dirty="0" smtClean="0"/>
              <a:t>математика профильного уровня.</a:t>
            </a:r>
            <a:endParaRPr lang="ru-RU" sz="1600" b="1" dirty="0"/>
          </a:p>
        </p:txBody>
      </p:sp>
      <p:sp>
        <p:nvSpPr>
          <p:cNvPr id="4" name="Номер слайда 3"/>
          <p:cNvSpPr>
            <a:spLocks noGrp="1"/>
          </p:cNvSpPr>
          <p:nvPr>
            <p:ph type="sldNum" sz="quarter" idx="10"/>
          </p:nvPr>
        </p:nvSpPr>
        <p:spPr/>
        <p:txBody>
          <a:bodyPr/>
          <a:lstStyle/>
          <a:p>
            <a:fld id="{6C259072-56F6-4A47-8AB8-FD5796868FAA}" type="slidenum">
              <a:rPr lang="ru-RU" smtClean="0"/>
              <a:t>18</a:t>
            </a:fld>
            <a:endParaRPr lang="ru-RU"/>
          </a:p>
        </p:txBody>
      </p:sp>
    </p:spTree>
    <p:extLst>
      <p:ext uri="{BB962C8B-B14F-4D97-AF65-F5344CB8AC3E}">
        <p14:creationId xmlns:p14="http://schemas.microsoft.com/office/powerpoint/2010/main" val="2222126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b="1" dirty="0" smtClean="0"/>
              <a:t>2 марта </a:t>
            </a:r>
            <a:r>
              <a:rPr lang="ru-RU" sz="1600" dirty="0" smtClean="0"/>
              <a:t>база данных о регистрации выгружается в Федеральный центр тестирования и блокируется</a:t>
            </a:r>
            <a:r>
              <a:rPr lang="ru-RU" sz="1400" dirty="0" smtClean="0"/>
              <a:t>.</a:t>
            </a:r>
            <a:endParaRPr lang="ru-RU" sz="1400" dirty="0"/>
          </a:p>
        </p:txBody>
      </p:sp>
      <p:sp>
        <p:nvSpPr>
          <p:cNvPr id="4" name="Номер слайда 3"/>
          <p:cNvSpPr>
            <a:spLocks noGrp="1"/>
          </p:cNvSpPr>
          <p:nvPr>
            <p:ph type="sldNum" sz="quarter" idx="10"/>
          </p:nvPr>
        </p:nvSpPr>
        <p:spPr/>
        <p:txBody>
          <a:bodyPr/>
          <a:lstStyle/>
          <a:p>
            <a:fld id="{6C259072-56F6-4A47-8AB8-FD5796868FAA}" type="slidenum">
              <a:rPr lang="ru-RU" smtClean="0"/>
              <a:t>19</a:t>
            </a:fld>
            <a:endParaRPr lang="ru-RU"/>
          </a:p>
        </p:txBody>
      </p:sp>
    </p:spTree>
    <p:extLst>
      <p:ext uri="{BB962C8B-B14F-4D97-AF65-F5344CB8AC3E}">
        <p14:creationId xmlns:p14="http://schemas.microsoft.com/office/powerpoint/2010/main" val="12452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04664" y="4343400"/>
            <a:ext cx="6048672" cy="4477072"/>
          </a:xfrm>
        </p:spPr>
        <p:txBody>
          <a:bodyPr/>
          <a:lstStyle/>
          <a:p>
            <a:pPr algn="just"/>
            <a:r>
              <a:rPr lang="ru-RU" dirty="0" smtClean="0"/>
              <a:t>	</a:t>
            </a:r>
            <a:r>
              <a:rPr lang="ru-RU" sz="1600" dirty="0" smtClean="0"/>
              <a:t>Досрочный период для выпускников прошлых лет, выпускников прошлого года, не сдавших ГИА и не получивших аттестат, и для выпускников текущего года, которые по уважительной причине (международные соревнования, плановая операция и т.п.) не смогут сдать все или часть экзаменов в основной период.</a:t>
            </a:r>
          </a:p>
          <a:p>
            <a:pPr algn="just"/>
            <a:endParaRPr lang="ru-RU" sz="1600" dirty="0"/>
          </a:p>
          <a:p>
            <a:pPr algn="just"/>
            <a:r>
              <a:rPr lang="ru-RU" sz="1600" dirty="0" smtClean="0"/>
              <a:t>	Основной период – для выпускников текущего года.</a:t>
            </a:r>
          </a:p>
          <a:p>
            <a:pPr algn="just"/>
            <a:endParaRPr lang="ru-RU" sz="1600" dirty="0"/>
          </a:p>
          <a:p>
            <a:pPr algn="just"/>
            <a:r>
              <a:rPr lang="ru-RU" sz="1600" dirty="0" smtClean="0"/>
              <a:t>	Дополнительный период – для выпускников текущего года, которые не сдали ГИА в основной период: получили два «неуда» по обязательным предметам (для 11 классов) или более двух «неудов» (для 9 классов) или получили повторно неудовлетворительный результат.</a:t>
            </a:r>
          </a:p>
          <a:p>
            <a:pPr algn="just"/>
            <a:endParaRPr lang="ru-RU" sz="1600" dirty="0"/>
          </a:p>
          <a:p>
            <a:pPr algn="just"/>
            <a:r>
              <a:rPr lang="ru-RU" sz="1600" dirty="0" smtClean="0"/>
              <a:t>	В рамках каждого периода (этапа) предусмотрены резервные дни для пересдач</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2</a:t>
            </a:fld>
            <a:endParaRPr lang="ru-RU"/>
          </a:p>
        </p:txBody>
      </p:sp>
    </p:spTree>
    <p:extLst>
      <p:ext uri="{BB962C8B-B14F-4D97-AF65-F5344CB8AC3E}">
        <p14:creationId xmlns:p14="http://schemas.microsoft.com/office/powerpoint/2010/main" val="288025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20688" y="4283968"/>
            <a:ext cx="5486400" cy="4114800"/>
          </a:xfrm>
        </p:spPr>
        <p:txBody>
          <a:bodyPr/>
          <a:lstStyle/>
          <a:p>
            <a:pPr algn="just"/>
            <a:r>
              <a:rPr lang="ru-RU" sz="1600" dirty="0" smtClean="0"/>
              <a:t>Выпускники 9 классов должны сдать </a:t>
            </a:r>
            <a:r>
              <a:rPr lang="ru-RU" sz="1600" b="1" dirty="0" smtClean="0"/>
              <a:t>4 экзамена</a:t>
            </a:r>
            <a:r>
              <a:rPr lang="ru-RU" sz="1600" dirty="0" smtClean="0"/>
              <a:t>: обязательно русский язык и математику и два предмета по выбору. В число предметов по выбору входят и родной язык, и родная литература (только в форме ГВЭ). </a:t>
            </a:r>
          </a:p>
          <a:p>
            <a:pPr algn="just"/>
            <a:endParaRPr lang="ru-RU" sz="1600" dirty="0" smtClean="0"/>
          </a:p>
          <a:p>
            <a:pPr algn="just"/>
            <a:r>
              <a:rPr lang="ru-RU" sz="1600" dirty="0" smtClean="0"/>
              <a:t>Лица с ОВЗ могут тоже сдавать 4 экзамена, но могут ограничиться 3 или 2 предметами, в число которых входят русский язык и математика.</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20</a:t>
            </a:fld>
            <a:endParaRPr lang="ru-RU"/>
          </a:p>
        </p:txBody>
      </p:sp>
    </p:spTree>
    <p:extLst>
      <p:ext uri="{BB962C8B-B14F-4D97-AF65-F5344CB8AC3E}">
        <p14:creationId xmlns:p14="http://schemas.microsoft.com/office/powerpoint/2010/main" val="354995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Смоделируем ситуацию: в году 4, на экзамене 3. Что пойдёт в аттестат? Рассчитываем вместе с родителями. </a:t>
            </a:r>
          </a:p>
          <a:p>
            <a:pPr algn="just"/>
            <a:r>
              <a:rPr lang="ru-RU" sz="1600" dirty="0" smtClean="0"/>
              <a:t>Или: в году 3, на экзамене 5 (или наоборот). Что пойдёт в аттестат?</a:t>
            </a:r>
          </a:p>
          <a:p>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21</a:t>
            </a:fld>
            <a:endParaRPr lang="ru-RU"/>
          </a:p>
        </p:txBody>
      </p:sp>
    </p:spTree>
    <p:extLst>
      <p:ext uri="{BB962C8B-B14F-4D97-AF65-F5344CB8AC3E}">
        <p14:creationId xmlns:p14="http://schemas.microsoft.com/office/powerpoint/2010/main" val="417026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В резервные дни пересдать можно будет только один или два предмета, причём, любые. </a:t>
            </a:r>
            <a:endParaRPr lang="ru-RU" sz="1600" i="1" dirty="0">
              <a:solidFill>
                <a:srgbClr val="002060"/>
              </a:solidFill>
            </a:endParaRPr>
          </a:p>
        </p:txBody>
      </p:sp>
      <p:sp>
        <p:nvSpPr>
          <p:cNvPr id="4" name="Номер слайда 3"/>
          <p:cNvSpPr>
            <a:spLocks noGrp="1"/>
          </p:cNvSpPr>
          <p:nvPr>
            <p:ph type="sldNum" sz="quarter" idx="10"/>
          </p:nvPr>
        </p:nvSpPr>
        <p:spPr/>
        <p:txBody>
          <a:bodyPr/>
          <a:lstStyle/>
          <a:p>
            <a:fld id="{6C259072-56F6-4A47-8AB8-FD5796868FAA}" type="slidenum">
              <a:rPr lang="ru-RU" smtClean="0"/>
              <a:t>22</a:t>
            </a:fld>
            <a:endParaRPr lang="ru-RU"/>
          </a:p>
        </p:txBody>
      </p:sp>
    </p:spTree>
    <p:extLst>
      <p:ext uri="{BB962C8B-B14F-4D97-AF65-F5344CB8AC3E}">
        <p14:creationId xmlns:p14="http://schemas.microsoft.com/office/powerpoint/2010/main" val="4009442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268413" y="684213"/>
            <a:ext cx="4029075" cy="3021012"/>
          </a:xfrm>
        </p:spPr>
      </p:sp>
      <p:sp>
        <p:nvSpPr>
          <p:cNvPr id="3" name="Заметки 2"/>
          <p:cNvSpPr>
            <a:spLocks noGrp="1"/>
          </p:cNvSpPr>
          <p:nvPr>
            <p:ph type="body" idx="1"/>
          </p:nvPr>
        </p:nvSpPr>
        <p:spPr>
          <a:xfrm>
            <a:off x="404664" y="3923928"/>
            <a:ext cx="6120680" cy="5040560"/>
          </a:xfrm>
        </p:spPr>
        <p:txBody>
          <a:bodyPr/>
          <a:lstStyle/>
          <a:p>
            <a:pPr algn="just"/>
            <a:r>
              <a:rPr lang="ru-RU" sz="1500" dirty="0" smtClean="0"/>
              <a:t>Если же по трём или по 4 предметам получены оценки 2, то пересдать экзамены можно будет только в сентябрьские сроки. </a:t>
            </a:r>
          </a:p>
          <a:p>
            <a:pPr algn="just"/>
            <a:r>
              <a:rPr lang="ru-RU" sz="1500" dirty="0" smtClean="0"/>
              <a:t>9-классник, не сдавший </a:t>
            </a:r>
            <a:r>
              <a:rPr lang="ru-RU" sz="1500" dirty="0" err="1" smtClean="0"/>
              <a:t>ГИАможет</a:t>
            </a:r>
            <a:r>
              <a:rPr lang="ru-RU" sz="1500" dirty="0" smtClean="0"/>
              <a:t> быть оставлен на второй год с правом участия в сентябрьском периоде. И, в зависимости от результата, он либо получает аттестат и уходит в ОО СПО, или переводится в 10 класс, или остаётся на повторный курс обучения.</a:t>
            </a:r>
          </a:p>
          <a:p>
            <a:pPr algn="just"/>
            <a:endParaRPr lang="ru-RU" sz="1500" dirty="0" smtClean="0"/>
          </a:p>
          <a:p>
            <a:pPr algn="just"/>
            <a:r>
              <a:rPr lang="ru-RU" sz="1500" dirty="0" smtClean="0"/>
              <a:t>В этом случае не нужно будет сдавать все экзамены, а только те, по которым получен неудовлетворительный результат.</a:t>
            </a:r>
          </a:p>
          <a:p>
            <a:pPr lvl="2"/>
            <a:r>
              <a:rPr lang="ru-RU" sz="1400" i="1" dirty="0" smtClean="0">
                <a:solidFill>
                  <a:srgbClr val="002060"/>
                </a:solidFill>
              </a:rPr>
              <a:t>Здесь уместно будет рассказать о том, сколько человек в Судаке участвовало в сентябрьском периоде ГИА-9 и ГИА-11, и каковы результаты (сколько человек, в итоге, получили аттестаты именно по итогам сентября).</a:t>
            </a:r>
          </a:p>
          <a:p>
            <a:pPr lvl="2"/>
            <a:endParaRPr lang="ru-RU" sz="1400" i="1" dirty="0" smtClean="0">
              <a:solidFill>
                <a:srgbClr val="002060"/>
              </a:solidFill>
            </a:endParaRPr>
          </a:p>
          <a:p>
            <a:pPr algn="just"/>
            <a:r>
              <a:rPr lang="ru-RU" sz="1500" dirty="0" smtClean="0"/>
              <a:t>В 2016 году в Крыму в сентябрьском периоде ГИА-9 участвовало 634 человека и 552 из них получили аттестат именно по итогам сентября. Т.е. результативность сентябрьского периода в 9 классах составила 87%. </a:t>
            </a:r>
          </a:p>
          <a:p>
            <a:pPr algn="just"/>
            <a:endParaRPr lang="ru-RU" sz="1500" dirty="0" smtClean="0"/>
          </a:p>
          <a:p>
            <a:pPr algn="just"/>
            <a:r>
              <a:rPr lang="ru-RU" sz="1500" dirty="0" smtClean="0"/>
              <a:t>В ГИА-11 участвовало 252 человека по Крыму, 133 человека, в итоге, получили аттестаты именно по итогам сентября (53%). </a:t>
            </a:r>
            <a:endParaRPr lang="ru-RU" sz="1400" dirty="0" smtClean="0"/>
          </a:p>
          <a:p>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23</a:t>
            </a:fld>
            <a:endParaRPr lang="ru-RU"/>
          </a:p>
        </p:txBody>
      </p:sp>
    </p:spTree>
    <p:extLst>
      <p:ext uri="{BB962C8B-B14F-4D97-AF65-F5344CB8AC3E}">
        <p14:creationId xmlns:p14="http://schemas.microsoft.com/office/powerpoint/2010/main" val="261062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i="1" dirty="0" smtClean="0">
                <a:solidFill>
                  <a:srgbClr val="002060"/>
                </a:solidFill>
              </a:rPr>
              <a:t>Не рекомендуем пользоваться не официальными и непроверенными источниками информации .</a:t>
            </a:r>
          </a:p>
          <a:p>
            <a:pPr algn="just"/>
            <a:endParaRPr lang="ru-RU" sz="1600" i="1" dirty="0">
              <a:solidFill>
                <a:srgbClr val="002060"/>
              </a:solidFill>
            </a:endParaRPr>
          </a:p>
          <a:p>
            <a:pPr algn="just"/>
            <a:r>
              <a:rPr lang="ru-RU" sz="1600" i="1" dirty="0" smtClean="0">
                <a:solidFill>
                  <a:srgbClr val="002060"/>
                </a:solidFill>
              </a:rPr>
              <a:t>На сайте </a:t>
            </a:r>
            <a:r>
              <a:rPr lang="ru-RU" sz="1600" i="1" dirty="0" err="1" smtClean="0">
                <a:solidFill>
                  <a:srgbClr val="002060"/>
                </a:solidFill>
              </a:rPr>
              <a:t>Рособрнадзора</a:t>
            </a:r>
            <a:r>
              <a:rPr lang="ru-RU" sz="1600" i="1" dirty="0" smtClean="0">
                <a:solidFill>
                  <a:srgbClr val="002060"/>
                </a:solidFill>
              </a:rPr>
              <a:t> содержится вся официальная информация по вопросам, касающимся ЕГЭ и ОГЭ: какие планируются изменения, расписание экзаменов, какие выходят законы и приказы и т.д.</a:t>
            </a:r>
          </a:p>
          <a:p>
            <a:pPr lvl="2"/>
            <a:endParaRPr lang="ru-RU" i="1" dirty="0" smtClean="0">
              <a:solidFill>
                <a:srgbClr val="002060"/>
              </a:solidFill>
            </a:endParaRPr>
          </a:p>
          <a:p>
            <a:pPr lvl="2"/>
            <a:endParaRPr lang="ru-RU" i="1" dirty="0" smtClean="0">
              <a:solidFill>
                <a:srgbClr val="002060"/>
              </a:solidFill>
            </a:endParaRPr>
          </a:p>
        </p:txBody>
      </p:sp>
      <p:sp>
        <p:nvSpPr>
          <p:cNvPr id="4" name="Номер слайда 3"/>
          <p:cNvSpPr>
            <a:spLocks noGrp="1"/>
          </p:cNvSpPr>
          <p:nvPr>
            <p:ph type="sldNum" sz="quarter" idx="10"/>
          </p:nvPr>
        </p:nvSpPr>
        <p:spPr/>
        <p:txBody>
          <a:bodyPr/>
          <a:lstStyle/>
          <a:p>
            <a:fld id="{6C259072-56F6-4A47-8AB8-FD5796868FAA}" type="slidenum">
              <a:rPr lang="ru-RU" smtClean="0"/>
              <a:t>24</a:t>
            </a:fld>
            <a:endParaRPr lang="ru-RU"/>
          </a:p>
        </p:txBody>
      </p:sp>
    </p:spTree>
    <p:extLst>
      <p:ext uri="{BB962C8B-B14F-4D97-AF65-F5344CB8AC3E}">
        <p14:creationId xmlns:p14="http://schemas.microsoft.com/office/powerpoint/2010/main" val="2612372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2" algn="just"/>
            <a:r>
              <a:rPr lang="ru-RU" sz="1600" i="1" dirty="0">
                <a:solidFill>
                  <a:srgbClr val="002060"/>
                </a:solidFill>
              </a:rPr>
              <a:t>На сайте ФИПИ содержатся: открытый банк заданий ЕГЭ и ОГЭ, демоверсии и спецификации КИМ. Это значит, что можно получить представление об экзаменационных заданиях и даже потренироваться в их решении.</a:t>
            </a:r>
          </a:p>
          <a:p>
            <a:endParaRPr lang="ru-RU" sz="1400" dirty="0"/>
          </a:p>
        </p:txBody>
      </p:sp>
      <p:sp>
        <p:nvSpPr>
          <p:cNvPr id="4" name="Номер слайда 3"/>
          <p:cNvSpPr>
            <a:spLocks noGrp="1"/>
          </p:cNvSpPr>
          <p:nvPr>
            <p:ph type="sldNum" sz="quarter" idx="10"/>
          </p:nvPr>
        </p:nvSpPr>
        <p:spPr/>
        <p:txBody>
          <a:bodyPr/>
          <a:lstStyle/>
          <a:p>
            <a:fld id="{6C259072-56F6-4A47-8AB8-FD5796868FAA}" type="slidenum">
              <a:rPr lang="ru-RU" smtClean="0"/>
              <a:t>25</a:t>
            </a:fld>
            <a:endParaRPr lang="ru-RU"/>
          </a:p>
        </p:txBody>
      </p:sp>
    </p:spTree>
    <p:extLst>
      <p:ext uri="{BB962C8B-B14F-4D97-AF65-F5344CB8AC3E}">
        <p14:creationId xmlns:p14="http://schemas.microsoft.com/office/powerpoint/2010/main" val="3204212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Это официальные порталы ЕГЭ И ГИА-9. Вся информация и открытый банк заданий сконцентрированы на этих порталах.</a:t>
            </a:r>
          </a:p>
          <a:p>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26</a:t>
            </a:fld>
            <a:endParaRPr lang="ru-RU"/>
          </a:p>
        </p:txBody>
      </p:sp>
    </p:spTree>
    <p:extLst>
      <p:ext uri="{BB962C8B-B14F-4D97-AF65-F5344CB8AC3E}">
        <p14:creationId xmlns:p14="http://schemas.microsoft.com/office/powerpoint/2010/main" val="3912835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i="1" dirty="0" smtClean="0">
                <a:solidFill>
                  <a:srgbClr val="002060"/>
                </a:solidFill>
              </a:rPr>
              <a:t>Удобнее всего заходить на эти официальные сайты с сайта нашего Центра, т.к. на нём размещены все полезные ссылки и баннеры. Кроме этого, в разделах ГИА-9 и ГИА-11 «Участники ГИА – это для вас» содержится много полезной информации.</a:t>
            </a:r>
          </a:p>
          <a:p>
            <a:pPr algn="just"/>
            <a:r>
              <a:rPr lang="ru-RU" sz="1600" i="1" dirty="0" smtClean="0">
                <a:solidFill>
                  <a:srgbClr val="002060"/>
                </a:solidFill>
              </a:rPr>
              <a:t>Работает раздел «Открытый диалог», где есть и часто задаваемые вопросы и ответы на них, и возможность задать вопрос и получить ответ на него.</a:t>
            </a:r>
          </a:p>
          <a:p>
            <a:pPr algn="just"/>
            <a:endParaRPr lang="ru-RU" sz="1600" i="1" dirty="0">
              <a:solidFill>
                <a:srgbClr val="002060"/>
              </a:solidFill>
            </a:endParaRPr>
          </a:p>
          <a:p>
            <a:pPr algn="just"/>
            <a:r>
              <a:rPr lang="ru-RU" sz="1600" i="1" dirty="0" smtClean="0">
                <a:solidFill>
                  <a:srgbClr val="002060"/>
                </a:solidFill>
              </a:rPr>
              <a:t>Работает группа «</a:t>
            </a:r>
            <a:r>
              <a:rPr lang="ru-RU" sz="1600" i="1" dirty="0" err="1" smtClean="0">
                <a:solidFill>
                  <a:srgbClr val="002060"/>
                </a:solidFill>
              </a:rPr>
              <a:t>Вконтакте</a:t>
            </a:r>
            <a:r>
              <a:rPr lang="ru-RU" sz="1600" i="1" dirty="0" smtClean="0">
                <a:solidFill>
                  <a:srgbClr val="002060"/>
                </a:solidFill>
              </a:rPr>
              <a:t>». Её тоже можно рекомендовать родителям и их детям.</a:t>
            </a:r>
            <a:endParaRPr lang="ru-RU" sz="1600" i="1" dirty="0">
              <a:solidFill>
                <a:srgbClr val="002060"/>
              </a:solidFill>
            </a:endParaRPr>
          </a:p>
        </p:txBody>
      </p:sp>
      <p:sp>
        <p:nvSpPr>
          <p:cNvPr id="4" name="Номер слайда 3"/>
          <p:cNvSpPr>
            <a:spLocks noGrp="1"/>
          </p:cNvSpPr>
          <p:nvPr>
            <p:ph type="sldNum" sz="quarter" idx="10"/>
          </p:nvPr>
        </p:nvSpPr>
        <p:spPr/>
        <p:txBody>
          <a:bodyPr/>
          <a:lstStyle/>
          <a:p>
            <a:fld id="{6C259072-56F6-4A47-8AB8-FD5796868FAA}" type="slidenum">
              <a:rPr lang="ru-RU" smtClean="0"/>
              <a:t>27</a:t>
            </a:fld>
            <a:endParaRPr lang="ru-RU"/>
          </a:p>
        </p:txBody>
      </p:sp>
    </p:spTree>
    <p:extLst>
      <p:ext uri="{BB962C8B-B14F-4D97-AF65-F5344CB8AC3E}">
        <p14:creationId xmlns:p14="http://schemas.microsoft.com/office/powerpoint/2010/main" val="295184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349500" y="179388"/>
            <a:ext cx="2016125" cy="1512887"/>
          </a:xfrm>
        </p:spPr>
      </p:sp>
      <p:sp>
        <p:nvSpPr>
          <p:cNvPr id="3" name="Заметки 2"/>
          <p:cNvSpPr>
            <a:spLocks noGrp="1"/>
          </p:cNvSpPr>
          <p:nvPr>
            <p:ph type="body" idx="1"/>
          </p:nvPr>
        </p:nvSpPr>
        <p:spPr>
          <a:xfrm>
            <a:off x="332656" y="1835696"/>
            <a:ext cx="6264696" cy="6912768"/>
          </a:xfrm>
        </p:spPr>
        <p:txBody>
          <a:bodyPr/>
          <a:lstStyle/>
          <a:p>
            <a:pPr algn="just"/>
            <a:r>
              <a:rPr lang="ru-RU" sz="1400" i="1" dirty="0" smtClean="0">
                <a:solidFill>
                  <a:srgbClr val="002060"/>
                </a:solidFill>
              </a:rPr>
              <a:t>И в завершение</a:t>
            </a:r>
            <a:r>
              <a:rPr lang="ru-RU" i="1" dirty="0" smtClean="0">
                <a:solidFill>
                  <a:srgbClr val="002060"/>
                </a:solidFill>
              </a:rPr>
              <a:t>:</a:t>
            </a:r>
          </a:p>
          <a:p>
            <a:pPr algn="just"/>
            <a:endParaRPr lang="ru-RU" dirty="0"/>
          </a:p>
          <a:p>
            <a:pPr algn="just"/>
            <a:r>
              <a:rPr lang="ru-RU" sz="1500" dirty="0" smtClean="0"/>
              <a:t>Уважаемые </a:t>
            </a:r>
            <a:r>
              <a:rPr lang="ru-RU" sz="1500" dirty="0"/>
              <a:t>родители выпускников школ!</a:t>
            </a:r>
          </a:p>
          <a:p>
            <a:pPr algn="just"/>
            <a:endParaRPr lang="ru-RU" sz="1500" dirty="0" smtClean="0"/>
          </a:p>
          <a:p>
            <a:pPr algn="just"/>
            <a:r>
              <a:rPr lang="ru-RU" sz="1500" dirty="0" smtClean="0"/>
              <a:t>Ваши </a:t>
            </a:r>
            <a:r>
              <a:rPr lang="ru-RU" sz="1500" dirty="0"/>
              <a:t>дети и Вы вместе с ними вступили в ответственный период жизни – подготовки к Государственной итоговой аттестации. Но это лишь одно из жизненных испытаний, многие из которых ещё предстоит пройти. Поэтому не стоит придавать этому событию слишком высокую важность, чтобы не увеличивать волнение.</a:t>
            </a:r>
          </a:p>
          <a:p>
            <a:pPr algn="just"/>
            <a:r>
              <a:rPr lang="ru-RU" sz="1500" dirty="0" smtClean="0"/>
              <a:t>Не </a:t>
            </a:r>
            <a:r>
              <a:rPr lang="ru-RU" sz="1500" dirty="0"/>
              <a:t>запугивайте ребёнка, не напоминайте ему постоянно о сложности и ответственности предстоящих экзаменов. Это не повышает мотивацию, а только создаёт эмоциональные барьеры, которые сам ребёнок преодолеть не может.</a:t>
            </a:r>
          </a:p>
          <a:p>
            <a:pPr algn="just"/>
            <a:endParaRPr lang="ru-RU" sz="1500" dirty="0" smtClean="0"/>
          </a:p>
          <a:p>
            <a:pPr algn="just"/>
            <a:r>
              <a:rPr lang="ru-RU" sz="1500" dirty="0" smtClean="0"/>
              <a:t>Все </a:t>
            </a:r>
            <a:r>
              <a:rPr lang="ru-RU" sz="1500" dirty="0"/>
              <a:t>экзаменационные задания составлены на базе школьной программы, поэтому каждому, кто успешно учится в школе, по силам сдать экзамены.</a:t>
            </a:r>
          </a:p>
          <a:p>
            <a:pPr algn="just"/>
            <a:endParaRPr lang="ru-RU" sz="1500" dirty="0" smtClean="0"/>
          </a:p>
          <a:p>
            <a:pPr algn="just"/>
            <a:r>
              <a:rPr lang="ru-RU" sz="1500" dirty="0" smtClean="0"/>
              <a:t>Помогите </a:t>
            </a:r>
            <a:r>
              <a:rPr lang="ru-RU" sz="1500" dirty="0"/>
              <a:t>своему ребёнку правильно поставить перед собой цель, которая ему по силам, и скорректировать свои ожидания. Не стоит сравнивать своего ребёнка с другими. Никто не может всегда быть совершенным. </a:t>
            </a:r>
          </a:p>
          <a:p>
            <a:pPr algn="just"/>
            <a:endParaRPr lang="ru-RU" sz="1500" dirty="0" smtClean="0"/>
          </a:p>
          <a:p>
            <a:pPr algn="just"/>
            <a:r>
              <a:rPr lang="ru-RU" sz="1500" dirty="0" smtClean="0"/>
              <a:t>Поощрение</a:t>
            </a:r>
            <a:r>
              <a:rPr lang="ru-RU" sz="1500" dirty="0"/>
              <a:t>, поддержка, реальная помощь, а главное – спокойствие взрослых помогают ребёнку успешно справиться с собственным волнением.</a:t>
            </a:r>
          </a:p>
          <a:p>
            <a:pPr algn="just"/>
            <a:endParaRPr lang="ru-RU" sz="1500" dirty="0" smtClean="0"/>
          </a:p>
          <a:p>
            <a:pPr algn="just"/>
            <a:r>
              <a:rPr lang="ru-RU" sz="1500" dirty="0" smtClean="0"/>
              <a:t>Независимо </a:t>
            </a:r>
            <a:r>
              <a:rPr lang="ru-RU" sz="1500" dirty="0"/>
              <a:t>от результата экзамена, часто, щедро и от всей души говорите ему о том, что он самый любимый, и у него всё в жизни получится! </a:t>
            </a:r>
          </a:p>
          <a:p>
            <a:endParaRPr lang="ru-RU" sz="1500" dirty="0"/>
          </a:p>
        </p:txBody>
      </p:sp>
      <p:sp>
        <p:nvSpPr>
          <p:cNvPr id="4" name="Номер слайда 3"/>
          <p:cNvSpPr>
            <a:spLocks noGrp="1"/>
          </p:cNvSpPr>
          <p:nvPr>
            <p:ph type="sldNum" sz="quarter" idx="10"/>
          </p:nvPr>
        </p:nvSpPr>
        <p:spPr/>
        <p:txBody>
          <a:bodyPr/>
          <a:lstStyle/>
          <a:p>
            <a:fld id="{6C259072-56F6-4A47-8AB8-FD5796868FAA}" type="slidenum">
              <a:rPr lang="ru-RU" smtClean="0"/>
              <a:t>28</a:t>
            </a:fld>
            <a:endParaRPr lang="ru-RU"/>
          </a:p>
        </p:txBody>
      </p:sp>
    </p:spTree>
    <p:extLst>
      <p:ext uri="{BB962C8B-B14F-4D97-AF65-F5344CB8AC3E}">
        <p14:creationId xmlns:p14="http://schemas.microsoft.com/office/powerpoint/2010/main" val="141624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96975" y="468313"/>
            <a:ext cx="4572000" cy="3429000"/>
          </a:xfrm>
        </p:spPr>
      </p:sp>
      <p:sp>
        <p:nvSpPr>
          <p:cNvPr id="3" name="Заметки 2"/>
          <p:cNvSpPr>
            <a:spLocks noGrp="1"/>
          </p:cNvSpPr>
          <p:nvPr>
            <p:ph type="body" idx="1"/>
          </p:nvPr>
        </p:nvSpPr>
        <p:spPr>
          <a:xfrm>
            <a:off x="548680" y="4067944"/>
            <a:ext cx="5832648" cy="4752528"/>
          </a:xfrm>
        </p:spPr>
        <p:txBody>
          <a:bodyPr/>
          <a:lstStyle/>
          <a:p>
            <a:pPr algn="just"/>
            <a:r>
              <a:rPr lang="ru-RU" dirty="0" smtClean="0"/>
              <a:t>	</a:t>
            </a:r>
            <a:r>
              <a:rPr lang="ru-RU" sz="1400" dirty="0" smtClean="0"/>
              <a:t>Главное различие между этими формами заключено в самом названии: </a:t>
            </a:r>
            <a:r>
              <a:rPr lang="ru-RU" sz="1400" b="1" dirty="0" smtClean="0"/>
              <a:t>единый</a:t>
            </a:r>
            <a:r>
              <a:rPr lang="ru-RU" sz="1400" dirty="0" smtClean="0"/>
              <a:t> государственный экзамен одновременно служит и выпускным и вступительным (потому и называется единым), а государственный </a:t>
            </a:r>
            <a:r>
              <a:rPr lang="ru-RU" sz="1400" b="1" dirty="0" smtClean="0"/>
              <a:t>выпускной</a:t>
            </a:r>
            <a:r>
              <a:rPr lang="ru-RU" sz="1400" dirty="0" smtClean="0"/>
              <a:t> экзамен является именно выпускным, т.е. даёт право на получение аттестата.</a:t>
            </a:r>
          </a:p>
          <a:p>
            <a:pPr marL="0" lvl="2" algn="just"/>
            <a:r>
              <a:rPr lang="ru-RU" i="1" dirty="0" smtClean="0">
                <a:solidFill>
                  <a:srgbClr val="002060"/>
                </a:solidFill>
              </a:rPr>
              <a:t> </a:t>
            </a:r>
            <a:r>
              <a:rPr lang="ru-RU" i="1" dirty="0">
                <a:solidFill>
                  <a:srgbClr val="002060"/>
                </a:solidFill>
              </a:rPr>
              <a:t>в </a:t>
            </a:r>
            <a:r>
              <a:rPr lang="ru-RU" i="1" dirty="0" smtClean="0">
                <a:solidFill>
                  <a:srgbClr val="002060"/>
                </a:solidFill>
              </a:rPr>
              <a:t>Судаке сдавали  </a:t>
            </a:r>
            <a:r>
              <a:rPr lang="ru-RU" i="1" dirty="0">
                <a:solidFill>
                  <a:srgbClr val="002060"/>
                </a:solidFill>
              </a:rPr>
              <a:t>ЕГЭ в </a:t>
            </a:r>
            <a:r>
              <a:rPr lang="ru-RU" i="1" dirty="0" smtClean="0">
                <a:solidFill>
                  <a:srgbClr val="002060"/>
                </a:solidFill>
              </a:rPr>
              <a:t>2015- 12 чел. , </a:t>
            </a:r>
            <a:r>
              <a:rPr lang="ru-RU" i="1" dirty="0">
                <a:solidFill>
                  <a:srgbClr val="002060"/>
                </a:solidFill>
              </a:rPr>
              <a:t>в 2016 </a:t>
            </a:r>
            <a:r>
              <a:rPr lang="ru-RU" i="1" dirty="0" smtClean="0">
                <a:solidFill>
                  <a:srgbClr val="002060"/>
                </a:solidFill>
              </a:rPr>
              <a:t>году-48  </a:t>
            </a:r>
            <a:r>
              <a:rPr lang="ru-RU" i="1" dirty="0">
                <a:solidFill>
                  <a:srgbClr val="002060"/>
                </a:solidFill>
              </a:rPr>
              <a:t>и </a:t>
            </a:r>
            <a:r>
              <a:rPr lang="ru-RU" i="1" dirty="0" smtClean="0">
                <a:solidFill>
                  <a:srgbClr val="002060"/>
                </a:solidFill>
              </a:rPr>
              <a:t> </a:t>
            </a:r>
            <a:r>
              <a:rPr lang="ru-RU" i="1" dirty="0">
                <a:solidFill>
                  <a:srgbClr val="002060"/>
                </a:solidFill>
              </a:rPr>
              <a:t>собираются в 2017 </a:t>
            </a:r>
            <a:r>
              <a:rPr lang="ru-RU" i="1" dirty="0" smtClean="0">
                <a:solidFill>
                  <a:srgbClr val="002060"/>
                </a:solidFill>
              </a:rPr>
              <a:t>году-67 .</a:t>
            </a:r>
            <a:endParaRPr lang="ru-RU" i="1" dirty="0">
              <a:solidFill>
                <a:srgbClr val="002060"/>
              </a:solidFill>
            </a:endParaRPr>
          </a:p>
          <a:p>
            <a:pPr algn="just"/>
            <a:endParaRPr lang="ru-RU" sz="1500" dirty="0" smtClean="0"/>
          </a:p>
          <a:p>
            <a:pPr algn="just"/>
            <a:r>
              <a:rPr lang="ru-RU" sz="1500" dirty="0" smtClean="0"/>
              <a:t>	</a:t>
            </a:r>
            <a:r>
              <a:rPr lang="ru-RU" sz="1400" dirty="0" smtClean="0"/>
              <a:t>В 2017 и 2018 года выпускники Крыма смогут поступать в ВУЗы и в случае, если они сдавали ГВЭ – по вступительным экзаменам в ВУЗах. Но только </a:t>
            </a:r>
            <a:r>
              <a:rPr lang="ru-RU" sz="1400" b="1" dirty="0" smtClean="0"/>
              <a:t>в год получения аттестата</a:t>
            </a:r>
            <a:r>
              <a:rPr lang="ru-RU" sz="1400" dirty="0" smtClean="0"/>
              <a:t>, на общих основаниях, в рамках </a:t>
            </a:r>
            <a:r>
              <a:rPr lang="ru-RU" sz="1400" b="1" dirty="0" smtClean="0"/>
              <a:t>общего бюджетного </a:t>
            </a:r>
            <a:r>
              <a:rPr lang="ru-RU" sz="1400" dirty="0" smtClean="0"/>
              <a:t>набора и </a:t>
            </a:r>
            <a:r>
              <a:rPr lang="ru-RU" sz="1400" b="1" dirty="0" smtClean="0"/>
              <a:t>в том же потоке</a:t>
            </a:r>
            <a:r>
              <a:rPr lang="ru-RU" sz="1400" dirty="0" smtClean="0"/>
              <a:t>. Но при этом на любые направления и специальности. </a:t>
            </a:r>
          </a:p>
          <a:p>
            <a:pPr algn="just"/>
            <a:r>
              <a:rPr lang="ru-RU" sz="1400" dirty="0" smtClean="0"/>
              <a:t>(Ранее квоты для крымских выпускников выделялись не на все специальности.)</a:t>
            </a:r>
          </a:p>
          <a:p>
            <a:pPr algn="just"/>
            <a:r>
              <a:rPr lang="ru-RU" sz="1400" dirty="0" smtClean="0"/>
              <a:t>Выпускники 2015 2016 годов в 2017 году переходят в категорию выпускников прошлого года и смогут поступить в ОО ВО только по результатам ЕГЭ.</a:t>
            </a:r>
          </a:p>
          <a:p>
            <a:pPr algn="just"/>
            <a:endParaRPr lang="ru-RU" sz="1400" dirty="0"/>
          </a:p>
          <a:p>
            <a:pPr algn="just"/>
            <a:r>
              <a:rPr lang="ru-RU" sz="1400" dirty="0" smtClean="0"/>
              <a:t>ЕГЭ оценивается по 100-балльной шкале оценивания, а ГВЭ – по 5-балльной (как в школе).</a:t>
            </a:r>
          </a:p>
          <a:p>
            <a:pPr algn="just"/>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3</a:t>
            </a:fld>
            <a:endParaRPr lang="ru-RU"/>
          </a:p>
        </p:txBody>
      </p:sp>
    </p:spTree>
    <p:extLst>
      <p:ext uri="{BB962C8B-B14F-4D97-AF65-F5344CB8AC3E}">
        <p14:creationId xmlns:p14="http://schemas.microsoft.com/office/powerpoint/2010/main" val="240439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96975" y="395288"/>
            <a:ext cx="4572000" cy="3429000"/>
          </a:xfrm>
        </p:spPr>
      </p:sp>
      <p:sp>
        <p:nvSpPr>
          <p:cNvPr id="3" name="Заметки 2"/>
          <p:cNvSpPr>
            <a:spLocks noGrp="1"/>
          </p:cNvSpPr>
          <p:nvPr>
            <p:ph type="body" idx="1"/>
          </p:nvPr>
        </p:nvSpPr>
        <p:spPr>
          <a:xfrm>
            <a:off x="332656" y="3923928"/>
            <a:ext cx="6336704" cy="4752528"/>
          </a:xfrm>
        </p:spPr>
        <p:txBody>
          <a:bodyPr/>
          <a:lstStyle/>
          <a:p>
            <a:pPr algn="just"/>
            <a:r>
              <a:rPr lang="ru-RU" sz="1450" dirty="0" smtClean="0"/>
              <a:t>Часто возникает вопрос, какой из экзаменов легче сдать.</a:t>
            </a:r>
          </a:p>
          <a:p>
            <a:pPr algn="just"/>
            <a:endParaRPr lang="ru-RU" sz="1450" dirty="0" smtClean="0"/>
          </a:p>
          <a:p>
            <a:pPr algn="just"/>
            <a:r>
              <a:rPr lang="ru-RU" sz="1450" dirty="0" smtClean="0"/>
              <a:t>Сами по себе задания одинаковой сложности, но количество заданий различно. Различаются и минимальные пороги – количество первичных баллов, которые необходимо набрать, чтобы получить положительный результат.</a:t>
            </a:r>
          </a:p>
          <a:p>
            <a:pPr algn="just"/>
            <a:r>
              <a:rPr lang="ru-RU" sz="1450" dirty="0" smtClean="0"/>
              <a:t>Первичные баллы – это баллы, которые участник экзамена набирает, выполняя экзаменационные задания: за какое-то – 1 балл, за другое – 2 балла и т.д.</a:t>
            </a:r>
          </a:p>
          <a:p>
            <a:pPr algn="just"/>
            <a:endParaRPr lang="ru-RU" sz="1450" dirty="0" smtClean="0"/>
          </a:p>
          <a:p>
            <a:pPr algn="just"/>
            <a:r>
              <a:rPr lang="ru-RU" sz="1450" dirty="0" smtClean="0"/>
              <a:t>Различия хорошо видны на примере ГВЭ по математике и ЕГЭ по математике базового уровня, которая тоже оценивается по 5-балльной шкале.</a:t>
            </a:r>
          </a:p>
          <a:p>
            <a:pPr algn="just"/>
            <a:endParaRPr lang="ru-RU" sz="1450" dirty="0" smtClean="0"/>
          </a:p>
          <a:p>
            <a:pPr algn="just"/>
            <a:r>
              <a:rPr lang="ru-RU" sz="1450" dirty="0" smtClean="0"/>
              <a:t>Шкала ГВЭ более щадящая, потому что в России ГВЭ сдают только отдельные категории выпускников – лица с ОВЗ, инвалиды, обучающиеся в специальных ОО закрытого типа или в учреждениях, исполняющих наказание в виде лишения свободы.</a:t>
            </a:r>
          </a:p>
          <a:p>
            <a:pPr algn="just"/>
            <a:endParaRPr lang="ru-RU" sz="1450" dirty="0" smtClean="0"/>
          </a:p>
          <a:p>
            <a:pPr algn="just"/>
            <a:r>
              <a:rPr lang="ru-RU" sz="1450" dirty="0" smtClean="0"/>
              <a:t>Для Крыма возможность выбора формы предоставили из-за того, что выпускники 2017 и 2018 годов не в полном объёме прошли обучение по ФГОС РФ.</a:t>
            </a:r>
            <a:endParaRPr lang="ru-RU" sz="1450" dirty="0"/>
          </a:p>
        </p:txBody>
      </p:sp>
      <p:sp>
        <p:nvSpPr>
          <p:cNvPr id="4" name="Номер слайда 3"/>
          <p:cNvSpPr>
            <a:spLocks noGrp="1"/>
          </p:cNvSpPr>
          <p:nvPr>
            <p:ph type="sldNum" sz="quarter" idx="10"/>
          </p:nvPr>
        </p:nvSpPr>
        <p:spPr/>
        <p:txBody>
          <a:bodyPr/>
          <a:lstStyle/>
          <a:p>
            <a:fld id="{6C259072-56F6-4A47-8AB8-FD5796868FAA}" type="slidenum">
              <a:rPr lang="ru-RU" smtClean="0"/>
              <a:t>4</a:t>
            </a:fld>
            <a:endParaRPr lang="ru-RU"/>
          </a:p>
        </p:txBody>
      </p:sp>
    </p:spTree>
    <p:extLst>
      <p:ext uri="{BB962C8B-B14F-4D97-AF65-F5344CB8AC3E}">
        <p14:creationId xmlns:p14="http://schemas.microsoft.com/office/powerpoint/2010/main" val="7411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b="1" dirty="0" smtClean="0"/>
              <a:t>Основной</a:t>
            </a:r>
            <a:r>
              <a:rPr lang="ru-RU" sz="1600" dirty="0" smtClean="0"/>
              <a:t> государственный экзамен называется основным, потому что завершает процесс освоения образовательных программ основного </a:t>
            </a:r>
            <a:r>
              <a:rPr lang="ru-RU" sz="1600" b="1" dirty="0" smtClean="0"/>
              <a:t>общего</a:t>
            </a:r>
            <a:r>
              <a:rPr lang="ru-RU" sz="1600" dirty="0" smtClean="0"/>
              <a:t> образования и потому что в РФ его сдаёт </a:t>
            </a:r>
            <a:r>
              <a:rPr lang="ru-RU" sz="1600" b="1" dirty="0" smtClean="0"/>
              <a:t>основная</a:t>
            </a:r>
            <a:r>
              <a:rPr lang="ru-RU" sz="1600" dirty="0" smtClean="0"/>
              <a:t> масса выпускников 9 класса. А ГВЭ – те же категории, что и ГВЭ-11.</a:t>
            </a:r>
          </a:p>
          <a:p>
            <a:pPr algn="just"/>
            <a:r>
              <a:rPr lang="ru-RU" sz="1600" dirty="0" smtClean="0"/>
              <a:t>На поступление в ОО СПО выбор формы не влияет, т.к. поступление происходит на основании аттестата, а в аттестат экзаменационные оценки не заносятся.</a:t>
            </a:r>
          </a:p>
          <a:p>
            <a:pPr algn="just"/>
            <a:endParaRPr lang="ru-RU" sz="1600" dirty="0"/>
          </a:p>
          <a:p>
            <a:pPr algn="just"/>
            <a:r>
              <a:rPr lang="ru-RU" sz="1600" dirty="0" smtClean="0"/>
              <a:t>И тот, и другой экзамены оцениваются по 5-балльной шкале</a:t>
            </a:r>
            <a:r>
              <a:rPr lang="ru-RU" dirty="0" smtClean="0"/>
              <a:t>.</a:t>
            </a:r>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5</a:t>
            </a:fld>
            <a:endParaRPr lang="ru-RU"/>
          </a:p>
        </p:txBody>
      </p:sp>
    </p:spTree>
    <p:extLst>
      <p:ext uri="{BB962C8B-B14F-4D97-AF65-F5344CB8AC3E}">
        <p14:creationId xmlns:p14="http://schemas.microsoft.com/office/powerpoint/2010/main" val="329813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smtClean="0"/>
              <a:t>	</a:t>
            </a:r>
            <a:r>
              <a:rPr lang="ru-RU" sz="1600" dirty="0" smtClean="0"/>
              <a:t>И ОГЭ и ГВЭ оцениваются по 5-балльной шкале, и на примере сравнения шкал по математике видно, что для получения оценки 3 по ГВЭ достаточно выполнить 4 задания и набрать 4 балла, а по ОГЭ необходимо набрать 8 баллов, причём 3 балла по модулю «Алгебра», 2 балла  по модулю «Геометрия», 2 балла по модулю «Реальная математика» и ещё 1 балл по любому из модулей.</a:t>
            </a:r>
          </a:p>
          <a:p>
            <a:pPr marL="0" lvl="2"/>
            <a:endParaRPr lang="ru-RU" sz="1400" i="1" dirty="0" smtClean="0">
              <a:solidFill>
                <a:srgbClr val="002060"/>
              </a:solidFill>
            </a:endParaRPr>
          </a:p>
          <a:p>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6</a:t>
            </a:fld>
            <a:endParaRPr lang="ru-RU"/>
          </a:p>
        </p:txBody>
      </p:sp>
    </p:spTree>
    <p:extLst>
      <p:ext uri="{BB962C8B-B14F-4D97-AF65-F5344CB8AC3E}">
        <p14:creationId xmlns:p14="http://schemas.microsoft.com/office/powerpoint/2010/main" val="194386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96975" y="468313"/>
            <a:ext cx="4572000" cy="3429000"/>
          </a:xfrm>
        </p:spPr>
      </p:sp>
      <p:sp>
        <p:nvSpPr>
          <p:cNvPr id="3" name="Заметки 2"/>
          <p:cNvSpPr>
            <a:spLocks noGrp="1"/>
          </p:cNvSpPr>
          <p:nvPr>
            <p:ph type="body" idx="1"/>
          </p:nvPr>
        </p:nvSpPr>
        <p:spPr>
          <a:xfrm>
            <a:off x="476672" y="3995936"/>
            <a:ext cx="6048672" cy="4621088"/>
          </a:xfrm>
        </p:spPr>
        <p:txBody>
          <a:bodyPr/>
          <a:lstStyle/>
          <a:p>
            <a:pPr algn="just"/>
            <a:r>
              <a:rPr lang="ru-RU" sz="1600" dirty="0" smtClean="0"/>
              <a:t>Выпускники могут на стадии подачи заявления выбрать сочинение или изложение в форме ГВЭ.</a:t>
            </a:r>
          </a:p>
          <a:p>
            <a:pPr algn="just"/>
            <a:endParaRPr lang="ru-RU" sz="1600" dirty="0" smtClean="0"/>
          </a:p>
          <a:p>
            <a:pPr algn="just"/>
            <a:r>
              <a:rPr lang="ru-RU" sz="1600" dirty="0" smtClean="0"/>
              <a:t>Для того, чтобы получить на ОГЭ по русскому языку оценки 4 и 5, необходимо выполнить дополнительные условия: для оценки 4 набрать не менее 4 баллов, а для оценки 5 – не менее 6 баллов по критериям грамотности. В противном случае выставляются оценки 3 или 4 соответственно. </a:t>
            </a:r>
          </a:p>
          <a:p>
            <a:pPr algn="just"/>
            <a:endParaRPr lang="ru-RU" sz="1600" dirty="0" smtClean="0"/>
          </a:p>
          <a:p>
            <a:pPr algn="just"/>
            <a:r>
              <a:rPr lang="ru-RU" sz="1600" dirty="0" smtClean="0"/>
              <a:t>И тем не менее, в прошлом году на ОГЭ было получено</a:t>
            </a:r>
          </a:p>
          <a:p>
            <a:pPr algn="just"/>
            <a:r>
              <a:rPr lang="ru-RU" sz="1600" b="1" dirty="0" smtClean="0"/>
              <a:t>По русскому языку</a:t>
            </a:r>
            <a:r>
              <a:rPr lang="ru-RU" sz="1600" dirty="0" smtClean="0"/>
              <a:t>: 41% оценок 4 и 15% оценок 5,</a:t>
            </a:r>
          </a:p>
          <a:p>
            <a:pPr algn="just"/>
            <a:r>
              <a:rPr lang="ru-RU" sz="1600" b="1" dirty="0" smtClean="0"/>
              <a:t>По математике</a:t>
            </a:r>
            <a:r>
              <a:rPr lang="ru-RU" sz="1600" dirty="0" smtClean="0"/>
              <a:t>: 46% оценок 4 и 8% оценок 5. </a:t>
            </a:r>
          </a:p>
          <a:p>
            <a:pPr algn="just"/>
            <a:r>
              <a:rPr lang="ru-RU" sz="1600" dirty="0" smtClean="0"/>
              <a:t>4 участницы ОГЭ сдавали в форме ОГЭ все 4 экзамена, и по всем предметам получили «пятёрки». </a:t>
            </a:r>
          </a:p>
          <a:p>
            <a:pPr algn="just"/>
            <a:endParaRPr lang="ru-RU" sz="1400" dirty="0"/>
          </a:p>
          <a:p>
            <a:pPr marL="914400" lvl="4" algn="just"/>
            <a:r>
              <a:rPr lang="ru-RU" sz="1400" i="1" dirty="0">
                <a:solidFill>
                  <a:srgbClr val="002060"/>
                </a:solidFill>
              </a:rPr>
              <a:t>Если знания ученика действительно крепки, то он справится с любыми заданиями в любой форме. Если же выпускник не уверен в своих знаниях, лучше, пока есть такая возможность выбрать форму ГВЭ.</a:t>
            </a:r>
          </a:p>
          <a:p>
            <a:endParaRPr lang="ru-RU" sz="1400" dirty="0"/>
          </a:p>
        </p:txBody>
      </p:sp>
      <p:sp>
        <p:nvSpPr>
          <p:cNvPr id="4" name="Номер слайда 3"/>
          <p:cNvSpPr>
            <a:spLocks noGrp="1"/>
          </p:cNvSpPr>
          <p:nvPr>
            <p:ph type="sldNum" sz="quarter" idx="10"/>
          </p:nvPr>
        </p:nvSpPr>
        <p:spPr/>
        <p:txBody>
          <a:bodyPr/>
          <a:lstStyle/>
          <a:p>
            <a:fld id="{6C259072-56F6-4A47-8AB8-FD5796868FAA}" type="slidenum">
              <a:rPr lang="ru-RU" smtClean="0"/>
              <a:t>7</a:t>
            </a:fld>
            <a:endParaRPr lang="ru-RU"/>
          </a:p>
        </p:txBody>
      </p:sp>
    </p:spTree>
    <p:extLst>
      <p:ext uri="{BB962C8B-B14F-4D97-AF65-F5344CB8AC3E}">
        <p14:creationId xmlns:p14="http://schemas.microsoft.com/office/powerpoint/2010/main" val="90051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92696" y="4283968"/>
            <a:ext cx="5486400" cy="4114800"/>
          </a:xfrm>
        </p:spPr>
        <p:txBody>
          <a:bodyPr/>
          <a:lstStyle/>
          <a:p>
            <a:pPr algn="just"/>
            <a:r>
              <a:rPr lang="ru-RU" sz="1600" dirty="0" smtClean="0"/>
              <a:t>В течение лета обучающиеся могут устранить академическую задолженность. Для этого необходимо усиленно заниматься по соответствующим предметам, а затем пройти промежуточную аттестацию в своей школе и через решение педсовета получить допуск к ГИА. </a:t>
            </a:r>
          </a:p>
          <a:p>
            <a:pPr algn="just"/>
            <a:endParaRPr lang="ru-RU" sz="1600" dirty="0" smtClean="0"/>
          </a:p>
          <a:p>
            <a:pPr algn="just"/>
            <a:r>
              <a:rPr lang="ru-RU" sz="1600" dirty="0" smtClean="0"/>
              <a:t>В этом случае можно будет принять участие в сентябрьском этапе ГИА.</a:t>
            </a:r>
          </a:p>
          <a:p>
            <a:pPr marL="914400" lvl="5" algn="just"/>
            <a:r>
              <a:rPr lang="ru-RU" sz="1400" i="1" dirty="0" smtClean="0">
                <a:solidFill>
                  <a:srgbClr val="002060"/>
                </a:solidFill>
              </a:rPr>
              <a:t> были(1 экстерн) не допущенные </a:t>
            </a:r>
            <a:r>
              <a:rPr lang="ru-RU" sz="1400" i="1" dirty="0">
                <a:solidFill>
                  <a:srgbClr val="002060"/>
                </a:solidFill>
              </a:rPr>
              <a:t>на </a:t>
            </a:r>
            <a:r>
              <a:rPr lang="ru-RU" sz="1400" i="1" dirty="0" smtClean="0">
                <a:solidFill>
                  <a:srgbClr val="002060"/>
                </a:solidFill>
              </a:rPr>
              <a:t> </a:t>
            </a:r>
            <a:r>
              <a:rPr lang="ru-RU" sz="1400" i="1" dirty="0">
                <a:solidFill>
                  <a:srgbClr val="002060"/>
                </a:solidFill>
              </a:rPr>
              <a:t>ГИА-11 по академической задолженности в прошлом году, и какова их дальнейшая судьба: </a:t>
            </a:r>
            <a:r>
              <a:rPr lang="ru-RU" sz="1400" i="1" dirty="0" smtClean="0">
                <a:solidFill>
                  <a:srgbClr val="002060"/>
                </a:solidFill>
              </a:rPr>
              <a:t>не устранил он </a:t>
            </a:r>
            <a:r>
              <a:rPr lang="ru-RU" sz="1400" i="1" dirty="0">
                <a:solidFill>
                  <a:srgbClr val="002060"/>
                </a:solidFill>
              </a:rPr>
              <a:t>задолженность и </a:t>
            </a:r>
            <a:r>
              <a:rPr lang="ru-RU" sz="1400" i="1" dirty="0" smtClean="0">
                <a:solidFill>
                  <a:srgbClr val="002060"/>
                </a:solidFill>
              </a:rPr>
              <a:t>не принял </a:t>
            </a:r>
            <a:r>
              <a:rPr lang="ru-RU" sz="1400" i="1" dirty="0">
                <a:solidFill>
                  <a:srgbClr val="002060"/>
                </a:solidFill>
              </a:rPr>
              <a:t>участие в ГИА </a:t>
            </a:r>
            <a:r>
              <a:rPr lang="ru-RU" i="1" dirty="0" smtClean="0">
                <a:solidFill>
                  <a:srgbClr val="002060"/>
                </a:solidFill>
              </a:rPr>
              <a:t>.</a:t>
            </a:r>
            <a:endParaRPr lang="ru-RU" i="1" dirty="0">
              <a:solidFill>
                <a:srgbClr val="002060"/>
              </a:solidFill>
            </a:endParaRPr>
          </a:p>
          <a:p>
            <a:pPr algn="just"/>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8</a:t>
            </a:fld>
            <a:endParaRPr lang="ru-RU"/>
          </a:p>
        </p:txBody>
      </p:sp>
    </p:spTree>
    <p:extLst>
      <p:ext uri="{BB962C8B-B14F-4D97-AF65-F5344CB8AC3E}">
        <p14:creationId xmlns:p14="http://schemas.microsoft.com/office/powerpoint/2010/main" val="76959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В 2015 году в Крыму 157 человек не получили допуска к ГИА. Из них 59 человек из-за академической задолженности, и 98 из-за «незачёта» по итоговому сочинению. В 2016 году 81 человек. И снова 59 из-за академической задолженности, и только 22 человека – </a:t>
            </a:r>
            <a:r>
              <a:rPr lang="ru-RU" sz="1600" dirty="0"/>
              <a:t>из-за «незачёта» по итоговому </a:t>
            </a:r>
            <a:r>
              <a:rPr lang="ru-RU" sz="1600" dirty="0" smtClean="0"/>
              <a:t>сочинению.</a:t>
            </a:r>
          </a:p>
          <a:p>
            <a:pPr algn="just"/>
            <a:endParaRPr lang="ru-RU" sz="1600" dirty="0" smtClean="0"/>
          </a:p>
          <a:p>
            <a:pPr algn="just"/>
            <a:r>
              <a:rPr lang="ru-RU" sz="1600" dirty="0" smtClean="0"/>
              <a:t>Но если академическую задолженность к сентябрю ещё можно было ликвидировать, то итоговое сочинение уже переписать было нельзя. Других дат, кроме трёх, определённы</a:t>
            </a:r>
          </a:p>
          <a:p>
            <a:pPr algn="just"/>
            <a:r>
              <a:rPr lang="ru-RU" sz="1600" dirty="0" smtClean="0"/>
              <a:t> МОН РФ для всей России, больше нет. </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9</a:t>
            </a:fld>
            <a:endParaRPr lang="ru-RU"/>
          </a:p>
        </p:txBody>
      </p:sp>
    </p:spTree>
    <p:extLst>
      <p:ext uri="{BB962C8B-B14F-4D97-AF65-F5344CB8AC3E}">
        <p14:creationId xmlns:p14="http://schemas.microsoft.com/office/powerpoint/2010/main" val="279788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jpe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gia.edu.ru/" TargetMode="External"/><Relationship Id="rId11" Type="http://schemas.openxmlformats.org/officeDocument/2006/relationships/image" Target="../media/image36.png"/><Relationship Id="rId5" Type="http://schemas.openxmlformats.org/officeDocument/2006/relationships/hyperlink" Target="http://www.fipi.ru/" TargetMode="External"/><Relationship Id="rId10" Type="http://schemas.openxmlformats.org/officeDocument/2006/relationships/image" Target="../media/image35.png"/><Relationship Id="rId4" Type="http://schemas.openxmlformats.org/officeDocument/2006/relationships/hyperlink" Target="http://ege-crimea.ru/" TargetMode="Externa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3999" cy="6885384"/>
          </a:xfrm>
          <a:prstGeom prst="rect">
            <a:avLst/>
          </a:prstGeom>
          <a:solidFill>
            <a:schemeClr val="bg1">
              <a:lumMod val="95000"/>
            </a:schemeClr>
          </a:solidFill>
        </p:spPr>
      </p:pic>
      <p:sp>
        <p:nvSpPr>
          <p:cNvPr id="2" name="Заголовок 1"/>
          <p:cNvSpPr>
            <a:spLocks noGrp="1"/>
          </p:cNvSpPr>
          <p:nvPr>
            <p:ph type="ctrTitle"/>
          </p:nvPr>
        </p:nvSpPr>
        <p:spPr>
          <a:xfrm>
            <a:off x="323528" y="1628800"/>
            <a:ext cx="8640960" cy="2376264"/>
          </a:xfrm>
        </p:spPr>
        <p:txBody>
          <a:bodyPr>
            <a:noAutofit/>
          </a:bodyPr>
          <a:lstStyle/>
          <a:p>
            <a:pPr>
              <a:lnSpc>
                <a:spcPct val="97000"/>
              </a:lnSpc>
            </a:pPr>
            <a:r>
              <a:rPr lang="ru-RU" b="1" dirty="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latin typeface="Book Antiqua" pitchFamily="18" charset="0"/>
              </a:rPr>
              <a:t>П</a:t>
            </a:r>
            <a:r>
              <a:rPr lang="ru-RU" b="1" dirty="0" smtClean="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latin typeface="Book Antiqua" pitchFamily="18" charset="0"/>
              </a:rPr>
              <a:t>одготовка </a:t>
            </a:r>
            <a:br>
              <a:rPr lang="ru-RU" b="1" dirty="0" smtClean="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latin typeface="Book Antiqua" pitchFamily="18" charset="0"/>
              </a:rPr>
            </a:br>
            <a:r>
              <a:rPr lang="ru-RU" b="1" dirty="0" smtClean="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latin typeface="Book Antiqua" pitchFamily="18" charset="0"/>
              </a:rPr>
              <a:t>к государственной итоговой аттестации 2017 года</a:t>
            </a:r>
            <a:endParaRPr lang="ru-RU" b="1" dirty="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endParaRPr>
          </a:p>
        </p:txBody>
      </p:sp>
      <p:sp>
        <p:nvSpPr>
          <p:cNvPr id="3" name="Подзаголовок 2"/>
          <p:cNvSpPr>
            <a:spLocks noGrp="1"/>
          </p:cNvSpPr>
          <p:nvPr>
            <p:ph type="subTitle" idx="1"/>
          </p:nvPr>
        </p:nvSpPr>
        <p:spPr>
          <a:xfrm>
            <a:off x="4972099" y="5157192"/>
            <a:ext cx="3960440" cy="1008112"/>
          </a:xfrm>
          <a:solidFill>
            <a:schemeClr val="bg1">
              <a:lumMod val="95000"/>
              <a:alpha val="95000"/>
            </a:schemeClr>
          </a:solidFill>
        </p:spPr>
        <p:txBody>
          <a:bodyPr anchor="ctr">
            <a:normAutofit/>
          </a:bodyPr>
          <a:lstStyle/>
          <a:p>
            <a:pPr algn="l"/>
            <a:r>
              <a:rPr lang="ru-RU" sz="1600" b="1" dirty="0">
                <a:ln w="10160">
                  <a:solidFill>
                    <a:schemeClr val="tx2">
                      <a:lumMod val="75000"/>
                    </a:schemeClr>
                  </a:solidFill>
                  <a:prstDash val="solid"/>
                </a:ln>
                <a:solidFill>
                  <a:srgbClr val="C00000"/>
                </a:solidFill>
                <a:effectLst>
                  <a:innerShdw blurRad="63500" dist="50800" dir="13500000">
                    <a:prstClr val="black">
                      <a:alpha val="50000"/>
                    </a:prstClr>
                  </a:innerShdw>
                </a:effectLst>
                <a:latin typeface="Book Antiqua" pitchFamily="18" charset="0"/>
                <a:ea typeface="+mj-ea"/>
                <a:cs typeface="+mj-cs"/>
              </a:rPr>
              <a:t>ТРОЯН Ольга Андреевна</a:t>
            </a:r>
            <a:r>
              <a:rPr lang="ru-RU" sz="1800" b="1" dirty="0" smtClean="0">
                <a:ln w="900" cmpd="sng">
                  <a:solidFill>
                    <a:schemeClr val="accent5">
                      <a:lumMod val="60000"/>
                      <a:lumOff val="40000"/>
                      <a:alpha val="55000"/>
                    </a:schemeClr>
                  </a:solidFill>
                  <a:prstDash val="solid"/>
                </a:ln>
                <a:solidFill>
                  <a:schemeClr val="accent1">
                    <a:lumMod val="50000"/>
                  </a:schemeClr>
                </a:solidFill>
                <a:effectLst>
                  <a:outerShdw blurRad="50800" dist="38100" dir="2700000" algn="tl" rotWithShape="0">
                    <a:prstClr val="black">
                      <a:alpha val="40000"/>
                    </a:prstClr>
                  </a:outerShdw>
                </a:effectLst>
                <a:latin typeface="Bookman Old Style" pitchFamily="18" charset="0"/>
              </a:rPr>
              <a:t>,</a:t>
            </a:r>
            <a:br>
              <a:rPr lang="ru-RU" sz="1800" b="1" dirty="0" smtClean="0">
                <a:ln w="900" cmpd="sng">
                  <a:solidFill>
                    <a:schemeClr val="accent5">
                      <a:lumMod val="60000"/>
                      <a:lumOff val="40000"/>
                      <a:alpha val="55000"/>
                    </a:schemeClr>
                  </a:solidFill>
                  <a:prstDash val="solid"/>
                </a:ln>
                <a:solidFill>
                  <a:schemeClr val="accent1">
                    <a:lumMod val="50000"/>
                  </a:schemeClr>
                </a:solidFill>
                <a:effectLst>
                  <a:outerShdw blurRad="50800" dist="38100" dir="2700000" algn="tl" rotWithShape="0">
                    <a:prstClr val="black">
                      <a:alpha val="40000"/>
                    </a:prstClr>
                  </a:outerShdw>
                </a:effectLst>
                <a:latin typeface="Bookman Old Style" pitchFamily="18" charset="0"/>
              </a:rPr>
            </a:br>
            <a:r>
              <a:rPr lang="ru-RU" sz="1600" dirty="0" smtClean="0">
                <a:ln w="10160">
                  <a:solidFill>
                    <a:schemeClr val="tx2">
                      <a:lumMod val="75000"/>
                    </a:schemeClr>
                  </a:solidFill>
                  <a:prstDash val="solid"/>
                </a:ln>
                <a:solidFill>
                  <a:schemeClr val="accent1">
                    <a:lumMod val="75000"/>
                  </a:schemeClr>
                </a:solidFill>
                <a:effectLst>
                  <a:innerShdw blurRad="63500" dist="50800" dir="13500000">
                    <a:prstClr val="black">
                      <a:alpha val="50000"/>
                    </a:prstClr>
                  </a:innerShdw>
                </a:effectLst>
                <a:latin typeface="Book Antiqua" pitchFamily="18" charset="0"/>
                <a:ea typeface="+mj-ea"/>
                <a:cs typeface="+mj-cs"/>
              </a:rPr>
              <a:t>директор ГКУ «Центр оценки и мониторинга качества образования»</a:t>
            </a:r>
            <a:endParaRPr lang="ru-RU" sz="1600" dirty="0">
              <a:ln w="10160">
                <a:solidFill>
                  <a:schemeClr val="tx2">
                    <a:lumMod val="75000"/>
                  </a:schemeClr>
                </a:solidFill>
                <a:prstDash val="solid"/>
              </a:ln>
              <a:solidFill>
                <a:schemeClr val="accent1">
                  <a:lumMod val="75000"/>
                </a:schemeClr>
              </a:solidFill>
              <a:effectLst>
                <a:innerShdw blurRad="63500" dist="50800" dir="13500000">
                  <a:prstClr val="black">
                    <a:alpha val="50000"/>
                  </a:prstClr>
                </a:innerShdw>
              </a:effectLst>
              <a:latin typeface="Book Antiqua" pitchFamily="18" charset="0"/>
              <a:ea typeface="+mj-ea"/>
              <a:cs typeface="+mj-cs"/>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63" y="142908"/>
            <a:ext cx="679522" cy="821995"/>
          </a:xfrm>
          <a:prstGeom prst="rect">
            <a:avLst/>
          </a:prstGeom>
        </p:spPr>
      </p:pic>
      <p:sp>
        <p:nvSpPr>
          <p:cNvPr id="6" name="TextBox 5"/>
          <p:cNvSpPr txBox="1"/>
          <p:nvPr/>
        </p:nvSpPr>
        <p:spPr>
          <a:xfrm>
            <a:off x="827584" y="190381"/>
            <a:ext cx="8316415" cy="646331"/>
          </a:xfrm>
          <a:prstGeom prst="rect">
            <a:avLst/>
          </a:prstGeom>
          <a:noFill/>
        </p:spPr>
        <p:txBody>
          <a:bodyPr wrap="square" rtlCol="0">
            <a:spAutoFit/>
          </a:bodyPr>
          <a:lstStyle/>
          <a:p>
            <a:pPr algn="ctr"/>
            <a:r>
              <a:rPr lang="ru-RU" sz="1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МИНИСТЕРСТВО ОБРАЗОВАНИЯ, НАУКИ И МОЛОДЕЖИ РЕСПУБЛИКИ КРЫМ</a:t>
            </a:r>
          </a:p>
          <a:p>
            <a:pPr algn="ctr"/>
            <a:r>
              <a:rPr lang="ru-RU" sz="2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ГКУ «Центр оценки и мониторинга качества образования</a:t>
            </a:r>
            <a:r>
              <a:rPr lang="ru-RU" sz="20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0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bodnya\Desktop\Новый точечный рисунок (2).bmp"/>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53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67544" y="3789040"/>
            <a:ext cx="2304256" cy="17633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71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8" y="0"/>
            <a:ext cx="9143999"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1639250756"/>
              </p:ext>
            </p:extLst>
          </p:nvPr>
        </p:nvGraphicFramePr>
        <p:xfrm>
          <a:off x="755576" y="4470156"/>
          <a:ext cx="7776864" cy="37084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370840">
                <a:tc>
                  <a:txBody>
                    <a:bodyPr/>
                    <a:lstStyle/>
                    <a:p>
                      <a:endParaRPr lang="ru-RU" dirty="0"/>
                    </a:p>
                  </a:txBody>
                  <a:tcPr>
                    <a:noFill/>
                  </a:tcPr>
                </a:tc>
                <a:tc>
                  <a:txBody>
                    <a:bodyPr/>
                    <a:lstStyle/>
                    <a:p>
                      <a:endParaRPr lang="ru-RU" dirty="0"/>
                    </a:p>
                  </a:txBody>
                  <a:tcPr>
                    <a:noFill/>
                  </a:tcPr>
                </a:tc>
                <a:extLst>
                  <a:ext uri="{0D108BD9-81ED-4DB2-BD59-A6C34878D82A}">
                    <a16:rowId xmlns:a16="http://schemas.microsoft.com/office/drawing/2014/main" val="10000"/>
                  </a:ext>
                </a:extLst>
              </a:tr>
            </a:tbl>
          </a:graphicData>
        </a:graphic>
      </p:graphicFrame>
      <p:sp>
        <p:nvSpPr>
          <p:cNvPr id="3" name="Заголовок 2"/>
          <p:cNvSpPr>
            <a:spLocks noGrp="1"/>
          </p:cNvSpPr>
          <p:nvPr>
            <p:ph type="title"/>
          </p:nvPr>
        </p:nvSpPr>
        <p:spPr>
          <a:xfrm>
            <a:off x="457200" y="476672"/>
            <a:ext cx="8579296" cy="5040560"/>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a:t>
            </a:r>
            <a:r>
              <a:rPr lang="ru-RU" sz="1400" dirty="0"/>
              <a:t/>
            </a:r>
            <a:br>
              <a:rPr lang="ru-RU" sz="1400" dirty="0"/>
            </a:br>
            <a:endParaRPr lang="ru-RU" sz="1400" dirty="0"/>
          </a:p>
        </p:txBody>
      </p:sp>
      <p:sp>
        <p:nvSpPr>
          <p:cNvPr id="5" name="Прямоугольник 4"/>
          <p:cNvSpPr/>
          <p:nvPr/>
        </p:nvSpPr>
        <p:spPr>
          <a:xfrm>
            <a:off x="4716016" y="800708"/>
            <a:ext cx="4264818" cy="4104456"/>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Обучающиеся</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(12) </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классов</a:t>
            </a:r>
            <a:r>
              <a:rPr lang="ru-RU"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a:t>
            </a: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участия в итоговом сочинении (изложении) подают</a:t>
            </a:r>
            <a:r>
              <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заявление не </a:t>
            </a: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позднее чем за две недели </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начала проведения итогового сочинения (изложения) в образовательные организации (ОО), </a:t>
            </a: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обучаются.</a:t>
            </a:r>
          </a:p>
          <a:p>
            <a:pPr algn="ctr"/>
            <a:endParaRPr lang="ru-RU" sz="800" b="1" u="sng"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200" b="1" u="sng"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Сроки подачи заявления</a:t>
            </a: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23 ноября 2016</a:t>
            </a:r>
          </a:p>
          <a:p>
            <a:pPr algn="ct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18 января 2017</a:t>
            </a:r>
          </a:p>
          <a:p>
            <a:pPr algn="ctr"/>
            <a:r>
              <a:rPr 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a:t>
            </a: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 19 апреля 2017</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692696"/>
            <a:ext cx="4768874" cy="4680520"/>
          </a:xfrm>
          <a:prstGeom prst="rect">
            <a:avLst/>
          </a:prstGeom>
          <a:effectLst>
            <a:softEdge rad="127000"/>
          </a:effectLst>
        </p:spPr>
      </p:pic>
      <p:sp>
        <p:nvSpPr>
          <p:cNvPr id="8" name="Прямоугольник 7"/>
          <p:cNvSpPr/>
          <p:nvPr/>
        </p:nvSpPr>
        <p:spPr>
          <a:xfrm>
            <a:off x="465709" y="1196752"/>
            <a:ext cx="2736304"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Даты проведения итогового сочинения (изложения)</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endParaRPr lang="ru-RU" sz="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декабря 2016  </a:t>
            </a: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февраля 2017 </a:t>
            </a: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мая 2017 </a:t>
            </a:r>
            <a:endParaRPr lang="ru-RU" sz="26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flipH="1" flipV="1">
            <a:off x="3022501" y="3286125"/>
            <a:ext cx="252028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2987826" y="3646167"/>
            <a:ext cx="2592286" cy="6469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flipV="1">
            <a:off x="2339752" y="4019525"/>
            <a:ext cx="3312368" cy="6336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012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8" y="0"/>
            <a:ext cx="9149358"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516266408"/>
              </p:ext>
            </p:extLst>
          </p:nvPr>
        </p:nvGraphicFramePr>
        <p:xfrm>
          <a:off x="755576" y="4475236"/>
          <a:ext cx="7776864" cy="36576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0">
                <a:tc>
                  <a:txBody>
                    <a:bodyPr/>
                    <a:lstStyle/>
                    <a:p>
                      <a:endParaRPr lang="ru-RU" dirty="0"/>
                    </a:p>
                  </a:txBody>
                  <a:tcPr>
                    <a:noFill/>
                  </a:tcPr>
                </a:tc>
                <a:tc>
                  <a:txBody>
                    <a:bodyPr/>
                    <a:lstStyle/>
                    <a:p>
                      <a:endParaRPr lang="ru-RU" dirty="0"/>
                    </a:p>
                  </a:txBody>
                  <a:tcPr>
                    <a:noFill/>
                  </a:tcPr>
                </a:tc>
                <a:extLst>
                  <a:ext uri="{0D108BD9-81ED-4DB2-BD59-A6C34878D82A}">
                    <a16:rowId xmlns:a16="http://schemas.microsoft.com/office/drawing/2014/main" val="10000"/>
                  </a:ext>
                </a:extLst>
              </a:tr>
            </a:tbl>
          </a:graphicData>
        </a:graphic>
      </p:graphicFrame>
      <p:sp>
        <p:nvSpPr>
          <p:cNvPr id="3" name="Заголовок 2"/>
          <p:cNvSpPr>
            <a:spLocks noGrp="1"/>
          </p:cNvSpPr>
          <p:nvPr>
            <p:ph type="title"/>
          </p:nvPr>
        </p:nvSpPr>
        <p:spPr>
          <a:xfrm>
            <a:off x="251520" y="44624"/>
            <a:ext cx="8640960" cy="6408712"/>
          </a:xfrm>
          <a:ln>
            <a:noFill/>
          </a:ln>
          <a:effectLst/>
        </p:spPr>
        <p:txBody>
          <a:bodyPr>
            <a:normAutofit fontScale="90000"/>
          </a:bodyPr>
          <a:lstStyle/>
          <a:p>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3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Регистрация для участия в </a:t>
            </a:r>
            <a:r>
              <a:rPr lang="ru-RU" sz="33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ГИА-11 в 2017</a:t>
            </a:r>
            <a:r>
              <a:rPr lang="ru-RU" sz="3300" b="1"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году</a:t>
            </a:r>
            <a:br>
              <a:rPr lang="ru-RU" sz="3300" b="1"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будет осуществляться </a:t>
            </a:r>
            <a:b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1 декабря 2016 по 1 февраля 2017 (включительно).</a:t>
            </a:r>
            <a:br>
              <a:rPr lang="ru-RU" sz="2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Регистрацию </a:t>
            </a:r>
            <a:r>
              <a:rPr lang="ru-RU" sz="31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выпускников </a:t>
            </a:r>
            <a: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текущего </a:t>
            </a:r>
            <a:r>
              <a:rPr lang="ru-RU" sz="31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года осуществляют </a:t>
            </a:r>
            <a: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 </a:t>
            </a:r>
            <a:b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выпускники обучаются.</a:t>
            </a:r>
            <a:b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cs typeface="Times New Roman" panose="02020603050405020304" pitchFamily="18" charset="0"/>
              </a:rPr>
              <a:t/>
            </a:r>
            <a:br>
              <a:rPr lang="ru-RU" sz="1800" b="1" dirty="0" smtClean="0">
                <a:solidFill>
                  <a:srgbClr val="002060"/>
                </a:solidFill>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Регистрацию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выпускников прошлых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лет, обучающихся ОО СПО </a:t>
            </a:r>
            <a:b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созданы пункты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регистрации), получающих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среднее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общее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образование в иностранных образовательных организациях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осуществляют муниципальные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органы управления образованием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(МОУО).</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300" dirty="0"/>
              <a:t/>
            </a:r>
            <a:br>
              <a:rPr lang="ru-RU" sz="1300" dirty="0"/>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4653136"/>
            <a:ext cx="3017790" cy="1844205"/>
          </a:xfrm>
          <a:prstGeom prst="rect">
            <a:avLst/>
          </a:prstGeom>
          <a:effectLst>
            <a:softEdge rad="127000"/>
          </a:effectLst>
        </p:spPr>
      </p:pic>
    </p:spTree>
    <p:extLst>
      <p:ext uri="{BB962C8B-B14F-4D97-AF65-F5344CB8AC3E}">
        <p14:creationId xmlns:p14="http://schemas.microsoft.com/office/powerpoint/2010/main" val="222987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15816" y="764704"/>
            <a:ext cx="540060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8" y="0"/>
            <a:ext cx="9149357" cy="6858000"/>
          </a:xfrm>
        </p:spPr>
      </p:pic>
      <p:sp>
        <p:nvSpPr>
          <p:cNvPr id="3" name="Заголовок 2"/>
          <p:cNvSpPr>
            <a:spLocks noGrp="1"/>
          </p:cNvSpPr>
          <p:nvPr>
            <p:ph type="title"/>
          </p:nvPr>
        </p:nvSpPr>
        <p:spPr>
          <a:xfrm>
            <a:off x="457200" y="332656"/>
            <a:ext cx="8229600" cy="6120680"/>
          </a:xfrm>
          <a:ln>
            <a:noFill/>
          </a:ln>
          <a:effectLst/>
        </p:spPr>
        <p:txBody>
          <a:bodyPr>
            <a:normAutofit fontScale="90000"/>
          </a:bodyPr>
          <a:lstStyle/>
          <a:p>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dirty="0" smtClean="0"/>
              <a:t>  </a:t>
            </a:r>
            <a:r>
              <a:rPr lang="ru-RU" sz="1200" dirty="0" smtClean="0"/>
              <a:t/>
            </a:r>
            <a:br>
              <a:rPr lang="ru-RU" sz="1200" dirty="0" smtClean="0"/>
            </a:br>
            <a:r>
              <a:rPr lang="ru-RU" sz="1200" dirty="0" smtClean="0"/>
              <a:t/>
            </a:r>
            <a:br>
              <a:rPr lang="ru-RU" sz="1200" dirty="0" smtClean="0"/>
            </a:br>
            <a:r>
              <a:rPr lang="ru-RU" sz="1200" dirty="0"/>
              <a:t/>
            </a:r>
            <a:br>
              <a:rPr lang="ru-RU" sz="1200" dirty="0"/>
            </a:br>
            <a:r>
              <a:rPr lang="ru-RU" sz="1100" dirty="0" smtClean="0"/>
              <a:t/>
            </a:r>
            <a:br>
              <a:rPr lang="ru-RU" sz="1100" dirty="0" smtClean="0"/>
            </a:br>
            <a:r>
              <a:rPr lang="ru-RU" sz="1100" dirty="0" smtClean="0"/>
              <a:t/>
            </a:r>
            <a:br>
              <a:rPr lang="ru-RU" sz="1100" dirty="0" smtClean="0"/>
            </a:br>
            <a:r>
              <a:rPr lang="ru-RU" sz="1100" dirty="0"/>
              <a:t/>
            </a:r>
            <a:br>
              <a:rPr lang="ru-RU" sz="1100" dirty="0"/>
            </a:br>
            <a:r>
              <a:rPr lang="ru-RU" sz="1100" dirty="0"/>
              <a:t/>
            </a:r>
            <a:br>
              <a:rPr lang="ru-RU" sz="1100" dirty="0"/>
            </a:br>
            <a:r>
              <a:rPr lang="ru-RU" sz="1100" dirty="0" smtClean="0"/>
              <a:t/>
            </a:r>
            <a:br>
              <a:rPr lang="ru-RU" sz="1100" dirty="0" smtClean="0"/>
            </a:br>
            <a:r>
              <a:rPr lang="ru-RU" sz="1100" dirty="0"/>
              <a:t/>
            </a:r>
            <a:br>
              <a:rPr lang="ru-RU" sz="1100" dirty="0"/>
            </a:br>
            <a:r>
              <a:rPr lang="ru-RU" sz="1050" dirty="0"/>
              <a:t/>
            </a:r>
            <a:br>
              <a:rPr lang="ru-RU" sz="105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smtClean="0"/>
              <a:t/>
            </a:r>
            <a:br>
              <a:rPr lang="ru-RU" sz="1000" dirty="0" smtClean="0"/>
            </a:br>
            <a:r>
              <a:rPr lang="ru-RU" sz="1000" dirty="0"/>
              <a:t/>
            </a:r>
            <a:br>
              <a:rPr lang="ru-RU" sz="1000" dirty="0"/>
            </a:br>
            <a:r>
              <a:rPr lang="ru-RU" sz="1000" dirty="0"/>
              <a:t/>
            </a:r>
            <a:br>
              <a:rPr lang="ru-RU" sz="1000" dirty="0"/>
            </a:br>
            <a:r>
              <a:rPr lang="ru-RU" sz="1000" dirty="0" smtClean="0"/>
              <a:t/>
            </a:r>
            <a:br>
              <a:rPr lang="ru-RU" sz="1000" dirty="0" smtClean="0"/>
            </a:br>
            <a:r>
              <a:rPr lang="ru-RU" sz="800" dirty="0"/>
              <a:t/>
            </a:r>
            <a:br>
              <a:rPr lang="ru-RU" sz="800" dirty="0"/>
            </a:br>
            <a:r>
              <a:rPr lang="ru-RU" sz="800" dirty="0"/>
              <a:t/>
            </a:r>
            <a:br>
              <a:rPr lang="ru-RU" sz="800" dirty="0"/>
            </a:br>
            <a:r>
              <a:rPr lang="ru-RU" sz="800" dirty="0" smtClean="0"/>
              <a:t/>
            </a:r>
            <a:br>
              <a:rPr lang="ru-RU" sz="800" dirty="0" smtClean="0"/>
            </a:br>
            <a:r>
              <a:rPr lang="ru-RU" sz="800" dirty="0"/>
              <a:t/>
            </a:r>
            <a:br>
              <a:rPr lang="ru-RU" sz="800" dirty="0"/>
            </a:br>
            <a:r>
              <a:rPr lang="ru-RU" sz="800" dirty="0" smtClean="0"/>
              <a:t/>
            </a:r>
            <a:br>
              <a:rPr lang="ru-RU" sz="800" dirty="0" smtClean="0"/>
            </a:br>
            <a:r>
              <a:rPr lang="ru-RU" sz="800" dirty="0"/>
              <a:t/>
            </a:r>
            <a:br>
              <a:rPr lang="ru-RU" sz="800" dirty="0"/>
            </a:br>
            <a:r>
              <a:rPr lang="ru-RU" sz="900" dirty="0"/>
              <a:t/>
            </a:r>
            <a:br>
              <a:rPr lang="ru-RU" sz="900" dirty="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smtClean="0"/>
              <a:t>.</a:t>
            </a:r>
            <a:r>
              <a:rPr lang="ru-RU" sz="1000" dirty="0"/>
              <a:t/>
            </a:r>
            <a:br>
              <a:rPr lang="ru-RU" sz="1000" dirty="0"/>
            </a:br>
            <a:r>
              <a:rPr lang="ru-RU" sz="1050" dirty="0"/>
              <a:t/>
            </a:r>
            <a:br>
              <a:rPr lang="ru-RU" sz="1050" dirty="0"/>
            </a:br>
            <a:r>
              <a:rPr lang="ru-RU" sz="1100" dirty="0"/>
              <a:t/>
            </a:r>
            <a:br>
              <a:rPr lang="ru-RU" sz="1100" dirty="0"/>
            </a:br>
            <a:r>
              <a:rPr lang="ru-RU" sz="1200" dirty="0"/>
              <a:t/>
            </a:r>
            <a:br>
              <a:rPr lang="ru-RU" sz="1200" dirty="0"/>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897046"/>
            <a:ext cx="351601" cy="351601"/>
          </a:xfrm>
          <a:prstGeom prst="rect">
            <a:avLst/>
          </a:prstGeom>
        </p:spPr>
      </p:pic>
      <p:sp>
        <p:nvSpPr>
          <p:cNvPr id="7" name="Прямоугольник 6"/>
          <p:cNvSpPr/>
          <p:nvPr/>
        </p:nvSpPr>
        <p:spPr>
          <a:xfrm>
            <a:off x="1249463" y="764704"/>
            <a:ext cx="7344816" cy="616287"/>
          </a:xfrm>
          <a:prstGeom prst="rect">
            <a:avLst/>
          </a:prstGeom>
          <a:solidFill>
            <a:srgbClr val="CCFF99"/>
          </a:solidFill>
          <a:ln>
            <a:noFill/>
          </a:ln>
          <a:effectLst>
            <a:softEdge rad="3175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Заявление </a:t>
            </a:r>
            <a:r>
              <a:rPr lang="ru-RU" sz="1500" b="1" dirty="0">
                <a:solidFill>
                  <a:schemeClr val="tx1"/>
                </a:solidFill>
                <a:latin typeface="Times New Roman" panose="02020603050405020304" pitchFamily="18" charset="0"/>
                <a:cs typeface="Times New Roman" panose="02020603050405020304" pitchFamily="18" charset="0"/>
              </a:rPr>
              <a:t>на сдачу ГИА с указанием перечня предметов </a:t>
            </a:r>
            <a:r>
              <a:rPr lang="ru-RU" sz="1500" b="1" dirty="0" smtClean="0">
                <a:solidFill>
                  <a:schemeClr val="tx1"/>
                </a:solidFill>
                <a:latin typeface="Times New Roman" panose="02020603050405020304" pitchFamily="18" charset="0"/>
                <a:cs typeface="Times New Roman" panose="02020603050405020304" pitchFamily="18" charset="0"/>
              </a:rPr>
              <a:t>(</a:t>
            </a:r>
            <a:r>
              <a:rPr lang="ru-RU" sz="1500" b="1" dirty="0">
                <a:solidFill>
                  <a:schemeClr val="tx1"/>
                </a:solidFill>
                <a:latin typeface="Times New Roman" panose="02020603050405020304" pitchFamily="18" charset="0"/>
                <a:cs typeface="Times New Roman" panose="02020603050405020304" pitchFamily="18" charset="0"/>
              </a:rPr>
              <a:t>подается </a:t>
            </a:r>
            <a:r>
              <a:rPr lang="ru-RU" sz="1500" b="1" dirty="0" smtClean="0">
                <a:solidFill>
                  <a:schemeClr val="tx1"/>
                </a:solidFill>
                <a:latin typeface="Times New Roman" panose="02020603050405020304" pitchFamily="18" charset="0"/>
                <a:cs typeface="Times New Roman" panose="02020603050405020304" pitchFamily="18" charset="0"/>
              </a:rPr>
              <a:t>обучающимся </a:t>
            </a:r>
            <a:r>
              <a:rPr lang="ru-RU" sz="1500" b="1" dirty="0">
                <a:solidFill>
                  <a:schemeClr val="tx1"/>
                </a:solidFill>
                <a:latin typeface="Times New Roman" panose="02020603050405020304" pitchFamily="18" charset="0"/>
                <a:cs typeface="Times New Roman" panose="02020603050405020304" pitchFamily="18" charset="0"/>
              </a:rPr>
              <a:t>лично или </a:t>
            </a:r>
            <a:r>
              <a:rPr lang="ru-RU" sz="1500" b="1" dirty="0" smtClean="0">
                <a:solidFill>
                  <a:schemeClr val="tx1"/>
                </a:solidFill>
                <a:latin typeface="Times New Roman" panose="02020603050405020304" pitchFamily="18" charset="0"/>
                <a:cs typeface="Times New Roman" panose="02020603050405020304" pitchFamily="18" charset="0"/>
              </a:rPr>
              <a:t>его родителем (законным представителем))</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263356" y="1380991"/>
            <a:ext cx="7344816" cy="531621"/>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Письменное </a:t>
            </a:r>
            <a:r>
              <a:rPr lang="ru-RU" sz="1500" b="1" dirty="0">
                <a:solidFill>
                  <a:schemeClr val="tx1"/>
                </a:solidFill>
                <a:latin typeface="Times New Roman" panose="02020603050405020304" pitchFamily="18" charset="0"/>
                <a:cs typeface="Times New Roman" panose="02020603050405020304" pitchFamily="18" charset="0"/>
              </a:rPr>
              <a:t>разрешение на обработку персональных данных </a:t>
            </a:r>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1471000"/>
            <a:ext cx="351601" cy="351601"/>
          </a:xfrm>
          <a:prstGeom prst="rect">
            <a:avLst/>
          </a:prstGeom>
        </p:spPr>
      </p:pic>
      <p:sp>
        <p:nvSpPr>
          <p:cNvPr id="11" name="Прямоугольник 10"/>
          <p:cNvSpPr/>
          <p:nvPr/>
        </p:nvSpPr>
        <p:spPr>
          <a:xfrm>
            <a:off x="1249462" y="1912613"/>
            <a:ext cx="7367465" cy="798388"/>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r>
              <a:rPr lang="ru-RU" sz="1500" b="1" dirty="0">
                <a:solidFill>
                  <a:schemeClr val="tx1"/>
                </a:solidFill>
                <a:latin typeface="Times New Roman" panose="02020603050405020304" pitchFamily="18" charset="0"/>
                <a:cs typeface="Times New Roman" panose="02020603050405020304" pitchFamily="18" charset="0"/>
              </a:rPr>
              <a:t>К</a:t>
            </a:r>
            <a:r>
              <a:rPr lang="ru-RU" sz="1500" b="1" dirty="0" smtClean="0">
                <a:solidFill>
                  <a:schemeClr val="tx1"/>
                </a:solidFill>
                <a:latin typeface="Times New Roman" panose="02020603050405020304" pitchFamily="18" charset="0"/>
                <a:cs typeface="Times New Roman" panose="02020603050405020304" pitchFamily="18" charset="0"/>
              </a:rPr>
              <a:t>опия </a:t>
            </a:r>
            <a:r>
              <a:rPr lang="ru-RU" sz="1500" b="1" dirty="0">
                <a:solidFill>
                  <a:schemeClr val="tx1"/>
                </a:solidFill>
                <a:latin typeface="Times New Roman" panose="02020603050405020304" pitchFamily="18" charset="0"/>
                <a:cs typeface="Times New Roman" panose="02020603050405020304" pitchFamily="18" charset="0"/>
              </a:rPr>
              <a:t>документа, удостоверяющего личность </a:t>
            </a:r>
            <a:r>
              <a:rPr lang="ru-RU" sz="1500" b="1" dirty="0" smtClean="0">
                <a:solidFill>
                  <a:schemeClr val="tx1"/>
                </a:solidFill>
                <a:latin typeface="Times New Roman" panose="02020603050405020304" pitchFamily="18" charset="0"/>
                <a:cs typeface="Times New Roman" panose="02020603050405020304" pitchFamily="18" charset="0"/>
              </a:rPr>
              <a:t> (в случае отсутствия паспорта гражданина РФ – справка об обучении в ОО с реквизитами и фотографией обучающегося)  </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2136006"/>
            <a:ext cx="351601" cy="351601"/>
          </a:xfrm>
          <a:prstGeom prst="rect">
            <a:avLst/>
          </a:prstGeom>
        </p:spPr>
      </p:pic>
      <p:sp>
        <p:nvSpPr>
          <p:cNvPr id="12" name="Прямоугольник 11"/>
          <p:cNvSpPr/>
          <p:nvPr/>
        </p:nvSpPr>
        <p:spPr>
          <a:xfrm>
            <a:off x="1272112" y="2711001"/>
            <a:ext cx="7344816" cy="599950"/>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Для выпускников прошлых лет – оригинал и </a:t>
            </a:r>
            <a:r>
              <a:rPr lang="ru-RU" sz="1500" b="1" dirty="0">
                <a:solidFill>
                  <a:schemeClr val="tx1"/>
                </a:solidFill>
                <a:latin typeface="Times New Roman" panose="02020603050405020304" pitchFamily="18" charset="0"/>
                <a:cs typeface="Times New Roman" panose="02020603050405020304" pitchFamily="18" charset="0"/>
              </a:rPr>
              <a:t>копия документа, подтверждающего получение полного общего </a:t>
            </a:r>
            <a:r>
              <a:rPr lang="ru-RU" sz="1500" b="1" dirty="0" smtClean="0">
                <a:solidFill>
                  <a:schemeClr val="tx1"/>
                </a:solidFill>
                <a:latin typeface="Times New Roman" panose="02020603050405020304" pitchFamily="18" charset="0"/>
                <a:cs typeface="Times New Roman" panose="02020603050405020304" pitchFamily="18" charset="0"/>
              </a:rPr>
              <a:t>образования</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272112" y="3310951"/>
            <a:ext cx="7344816" cy="793686"/>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solidFill>
                <a:schemeClr val="tx1"/>
              </a:solidFill>
            </a:endParaRPr>
          </a:p>
          <a:p>
            <a:r>
              <a:rPr lang="ru-RU" sz="1500" b="1" dirty="0" smtClean="0">
                <a:solidFill>
                  <a:schemeClr val="tx1"/>
                </a:solidFill>
                <a:latin typeface="Times New Roman" panose="02020603050405020304" pitchFamily="18" charset="0"/>
                <a:cs typeface="Times New Roman" panose="02020603050405020304" pitchFamily="18" charset="0"/>
              </a:rPr>
              <a:t>Для </a:t>
            </a:r>
            <a:r>
              <a:rPr lang="ru-RU" sz="1500" b="1" dirty="0">
                <a:solidFill>
                  <a:schemeClr val="tx1"/>
                </a:solidFill>
                <a:latin typeface="Times New Roman" panose="02020603050405020304" pitchFamily="18" charset="0"/>
                <a:cs typeface="Times New Roman" panose="02020603050405020304" pitchFamily="18" charset="0"/>
              </a:rPr>
              <a:t>лиц, обучающихся по </a:t>
            </a:r>
            <a:r>
              <a:rPr lang="ru-RU" sz="1500" b="1" dirty="0" smtClean="0">
                <a:solidFill>
                  <a:schemeClr val="tx1"/>
                </a:solidFill>
                <a:latin typeface="Times New Roman" panose="02020603050405020304" pitchFamily="18" charset="0"/>
                <a:cs typeface="Times New Roman" panose="02020603050405020304" pitchFamily="18" charset="0"/>
              </a:rPr>
              <a:t>ОП </a:t>
            </a:r>
            <a:r>
              <a:rPr lang="ru-RU" sz="1500" b="1" dirty="0">
                <a:solidFill>
                  <a:schemeClr val="tx1"/>
                </a:solidFill>
                <a:latin typeface="Times New Roman" panose="02020603050405020304" pitchFamily="18" charset="0"/>
                <a:cs typeface="Times New Roman" panose="02020603050405020304" pitchFamily="18" charset="0"/>
              </a:rPr>
              <a:t>СПО </a:t>
            </a:r>
            <a:r>
              <a:rPr lang="ru-RU" sz="1500" b="1" dirty="0" smtClean="0">
                <a:solidFill>
                  <a:schemeClr val="tx1"/>
                </a:solidFill>
                <a:latin typeface="Times New Roman" panose="02020603050405020304" pitchFamily="18" charset="0"/>
                <a:cs typeface="Times New Roman" panose="02020603050405020304" pitchFamily="18" charset="0"/>
              </a:rPr>
              <a:t>- справка </a:t>
            </a:r>
            <a:r>
              <a:rPr lang="ru-RU" sz="1500" b="1" dirty="0">
                <a:solidFill>
                  <a:schemeClr val="tx1"/>
                </a:solidFill>
                <a:latin typeface="Times New Roman" panose="02020603050405020304" pitchFamily="18" charset="0"/>
                <a:cs typeface="Times New Roman" panose="02020603050405020304" pitchFamily="18" charset="0"/>
              </a:rPr>
              <a:t>из </a:t>
            </a:r>
            <a:r>
              <a:rPr lang="ru-RU" sz="1500" b="1" dirty="0" smtClean="0">
                <a:solidFill>
                  <a:schemeClr val="tx1"/>
                </a:solidFill>
                <a:latin typeface="Times New Roman" panose="02020603050405020304" pitchFamily="18" charset="0"/>
                <a:cs typeface="Times New Roman" panose="02020603050405020304" pitchFamily="18" charset="0"/>
              </a:rPr>
              <a:t>ОО, </a:t>
            </a:r>
            <a:r>
              <a:rPr lang="ru-RU" sz="1500" b="1" dirty="0">
                <a:solidFill>
                  <a:schemeClr val="tx1"/>
                </a:solidFill>
                <a:latin typeface="Times New Roman" panose="02020603050405020304" pitchFamily="18" charset="0"/>
                <a:cs typeface="Times New Roman" panose="02020603050405020304" pitchFamily="18" charset="0"/>
              </a:rPr>
              <a:t>в которой они проходят обучение, </a:t>
            </a:r>
            <a:r>
              <a:rPr lang="ru-RU" sz="1500" b="1" dirty="0" smtClean="0">
                <a:solidFill>
                  <a:schemeClr val="tx1"/>
                </a:solidFill>
                <a:latin typeface="Times New Roman" panose="02020603050405020304" pitchFamily="18" charset="0"/>
                <a:cs typeface="Times New Roman" panose="02020603050405020304" pitchFamily="18" charset="0"/>
              </a:rPr>
              <a:t>подтверждающая </a:t>
            </a:r>
            <a:r>
              <a:rPr lang="ru-RU" sz="1500" b="1" dirty="0">
                <a:solidFill>
                  <a:schemeClr val="tx1"/>
                </a:solidFill>
                <a:latin typeface="Times New Roman" panose="02020603050405020304" pitchFamily="18" charset="0"/>
                <a:cs typeface="Times New Roman" panose="02020603050405020304" pitchFamily="18" charset="0"/>
              </a:rPr>
              <a:t>освоение </a:t>
            </a:r>
            <a:r>
              <a:rPr lang="ru-RU" sz="1500" b="1" dirty="0" smtClean="0">
                <a:solidFill>
                  <a:schemeClr val="tx1"/>
                </a:solidFill>
                <a:latin typeface="Times New Roman" panose="02020603050405020304" pitchFamily="18" charset="0"/>
                <a:cs typeface="Times New Roman" panose="02020603050405020304" pitchFamily="18" charset="0"/>
              </a:rPr>
              <a:t>или завершение освоения образовательных </a:t>
            </a:r>
            <a:r>
              <a:rPr lang="ru-RU" sz="1500" b="1" dirty="0">
                <a:solidFill>
                  <a:schemeClr val="tx1"/>
                </a:solidFill>
                <a:latin typeface="Times New Roman" panose="02020603050405020304" pitchFamily="18" charset="0"/>
                <a:cs typeface="Times New Roman" panose="02020603050405020304" pitchFamily="18" charset="0"/>
              </a:rPr>
              <a:t>программ среднего общего образования </a:t>
            </a:r>
            <a:r>
              <a:rPr lang="ru-RU" sz="1500" b="1" dirty="0" smtClean="0">
                <a:solidFill>
                  <a:schemeClr val="tx1"/>
                </a:solidFill>
                <a:latin typeface="Times New Roman" panose="02020603050405020304" pitchFamily="18" charset="0"/>
                <a:cs typeface="Times New Roman" panose="02020603050405020304" pitchFamily="18" charset="0"/>
              </a:rPr>
              <a:t>в </a:t>
            </a:r>
            <a:r>
              <a:rPr lang="ru-RU" sz="1500" b="1" dirty="0">
                <a:solidFill>
                  <a:schemeClr val="tx1"/>
                </a:solidFill>
                <a:latin typeface="Times New Roman" panose="02020603050405020304" pitchFamily="18" charset="0"/>
                <a:cs typeface="Times New Roman" panose="02020603050405020304" pitchFamily="18" charset="0"/>
              </a:rPr>
              <a:t>текущем учебном году</a:t>
            </a:r>
            <a:r>
              <a:rPr lang="ru-RU" sz="1500" dirty="0">
                <a:solidFill>
                  <a:schemeClr val="tx1"/>
                </a:solidFill>
              </a:rPr>
              <a:t/>
            </a:r>
            <a:br>
              <a:rPr lang="ru-RU" sz="1500" dirty="0">
                <a:solidFill>
                  <a:schemeClr val="tx1"/>
                </a:solidFill>
              </a:rPr>
            </a:br>
            <a:endParaRPr lang="ru-RU" sz="1500" dirty="0">
              <a:solidFill>
                <a:schemeClr val="tx1"/>
              </a:solidFill>
            </a:endParaRPr>
          </a:p>
        </p:txBody>
      </p:sp>
      <p:sp>
        <p:nvSpPr>
          <p:cNvPr id="19" name="Прямоугольник 18"/>
          <p:cNvSpPr/>
          <p:nvPr/>
        </p:nvSpPr>
        <p:spPr>
          <a:xfrm>
            <a:off x="1263356" y="4104638"/>
            <a:ext cx="7344816" cy="692514"/>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Для обучающихся</a:t>
            </a:r>
            <a:r>
              <a:rPr lang="ru-RU" sz="1500" b="1" dirty="0">
                <a:solidFill>
                  <a:schemeClr val="tx1"/>
                </a:solidFill>
                <a:latin typeface="Times New Roman" panose="02020603050405020304" pitchFamily="18" charset="0"/>
                <a:cs typeface="Times New Roman" panose="02020603050405020304" pitchFamily="18" charset="0"/>
              </a:rPr>
              <a:t>, </a:t>
            </a:r>
            <a:r>
              <a:rPr lang="ru-RU" sz="1500" b="1" dirty="0" smtClean="0">
                <a:solidFill>
                  <a:schemeClr val="tx1"/>
                </a:solidFill>
                <a:latin typeface="Times New Roman" panose="02020603050405020304" pitchFamily="18" charset="0"/>
                <a:cs typeface="Times New Roman" panose="02020603050405020304" pitchFamily="18" charset="0"/>
              </a:rPr>
              <a:t>выпускников </a:t>
            </a:r>
            <a:r>
              <a:rPr lang="ru-RU" sz="1500" b="1" dirty="0">
                <a:solidFill>
                  <a:schemeClr val="tx1"/>
                </a:solidFill>
                <a:latin typeface="Times New Roman" panose="02020603050405020304" pitchFamily="18" charset="0"/>
                <a:cs typeface="Times New Roman" panose="02020603050405020304" pitchFamily="18" charset="0"/>
              </a:rPr>
              <a:t>прошлых лет с </a:t>
            </a:r>
            <a:r>
              <a:rPr lang="ru-RU" sz="1500" b="1" dirty="0" smtClean="0">
                <a:solidFill>
                  <a:schemeClr val="tx1"/>
                </a:solidFill>
                <a:latin typeface="Times New Roman" panose="02020603050405020304" pitchFamily="18" charset="0"/>
                <a:cs typeface="Times New Roman" panose="02020603050405020304" pitchFamily="18" charset="0"/>
              </a:rPr>
              <a:t>ОВЗ - копия </a:t>
            </a:r>
            <a:r>
              <a:rPr lang="ru-RU" sz="1500" b="1" dirty="0">
                <a:solidFill>
                  <a:schemeClr val="tx1"/>
                </a:solidFill>
                <a:latin typeface="Times New Roman" panose="02020603050405020304" pitchFamily="18" charset="0"/>
                <a:cs typeface="Times New Roman" panose="02020603050405020304" pitchFamily="18" charset="0"/>
              </a:rPr>
              <a:t>рекомендаций психолого-медико-педагогической </a:t>
            </a:r>
            <a:r>
              <a:rPr lang="ru-RU" sz="1500" b="1" dirty="0" smtClean="0">
                <a:solidFill>
                  <a:schemeClr val="tx1"/>
                </a:solidFill>
                <a:latin typeface="Times New Roman" panose="02020603050405020304" pitchFamily="18" charset="0"/>
                <a:cs typeface="Times New Roman" panose="02020603050405020304" pitchFamily="18" charset="0"/>
              </a:rPr>
              <a:t>комиссии</a:t>
            </a:r>
            <a:endParaRPr lang="ru-RU" sz="1500" b="1"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1263356" y="4797152"/>
            <a:ext cx="7326021" cy="1008112"/>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endParaRPr>
          </a:p>
          <a:p>
            <a:r>
              <a:rPr lang="ru-RU" sz="1500" b="1" dirty="0" smtClean="0">
                <a:solidFill>
                  <a:schemeClr val="tx1"/>
                </a:solidFill>
                <a:latin typeface="Times New Roman" panose="02020603050405020304" pitchFamily="18" charset="0"/>
                <a:cs typeface="Times New Roman" panose="02020603050405020304" pitchFamily="18" charset="0"/>
              </a:rPr>
              <a:t>Для обучающихся, выпускников </a:t>
            </a:r>
            <a:r>
              <a:rPr lang="ru-RU" sz="1500" b="1" dirty="0">
                <a:solidFill>
                  <a:schemeClr val="tx1"/>
                </a:solidFill>
                <a:latin typeface="Times New Roman" panose="02020603050405020304" pitchFamily="18" charset="0"/>
                <a:cs typeface="Times New Roman" panose="02020603050405020304" pitchFamily="18" charset="0"/>
              </a:rPr>
              <a:t>прошлых лет </a:t>
            </a:r>
            <a:r>
              <a:rPr lang="ru-RU" sz="1500" b="1" dirty="0" smtClean="0">
                <a:solidFill>
                  <a:schemeClr val="tx1"/>
                </a:solidFill>
                <a:latin typeface="Times New Roman" panose="02020603050405020304" pitchFamily="18" charset="0"/>
                <a:cs typeface="Times New Roman" panose="02020603050405020304" pitchFamily="18" charset="0"/>
              </a:rPr>
              <a:t>детей-инвалидов </a:t>
            </a:r>
            <a:r>
              <a:rPr lang="ru-RU" sz="1500" b="1" dirty="0">
                <a:solidFill>
                  <a:schemeClr val="tx1"/>
                </a:solidFill>
                <a:latin typeface="Times New Roman" panose="02020603050405020304" pitchFamily="18" charset="0"/>
                <a:cs typeface="Times New Roman" panose="02020603050405020304" pitchFamily="18" charset="0"/>
              </a:rPr>
              <a:t>и </a:t>
            </a:r>
            <a:r>
              <a:rPr lang="ru-RU" sz="1500" b="1" dirty="0" smtClean="0">
                <a:solidFill>
                  <a:schemeClr val="tx1"/>
                </a:solidFill>
                <a:latin typeface="Times New Roman" panose="02020603050405020304" pitchFamily="18" charset="0"/>
                <a:cs typeface="Times New Roman" panose="02020603050405020304" pitchFamily="18" charset="0"/>
              </a:rPr>
              <a:t>инвалидов </a:t>
            </a:r>
            <a:r>
              <a:rPr lang="ru-RU" sz="1500" b="1" dirty="0">
                <a:solidFill>
                  <a:schemeClr val="tx1"/>
                </a:solidFill>
                <a:latin typeface="Times New Roman" panose="02020603050405020304" pitchFamily="18" charset="0"/>
                <a:cs typeface="Times New Roman" panose="02020603050405020304" pitchFamily="18" charset="0"/>
              </a:rPr>
              <a:t>- оригинал или </a:t>
            </a:r>
            <a:r>
              <a:rPr lang="ru-RU" sz="1500" b="1" dirty="0" smtClean="0">
                <a:solidFill>
                  <a:schemeClr val="tx1"/>
                </a:solidFill>
                <a:latin typeface="Times New Roman" panose="02020603050405020304" pitchFamily="18" charset="0"/>
                <a:cs typeface="Times New Roman" panose="02020603050405020304" pitchFamily="18" charset="0"/>
              </a:rPr>
              <a:t>заверенная </a:t>
            </a:r>
            <a:r>
              <a:rPr lang="ru-RU" sz="1500" b="1" dirty="0">
                <a:solidFill>
                  <a:schemeClr val="tx1"/>
                </a:solidFill>
                <a:latin typeface="Times New Roman" panose="02020603050405020304" pitchFamily="18" charset="0"/>
                <a:cs typeface="Times New Roman" panose="02020603050405020304" pitchFamily="18" charset="0"/>
              </a:rPr>
              <a:t>в установленном порядке </a:t>
            </a:r>
            <a:r>
              <a:rPr lang="ru-RU" sz="1500" b="1" dirty="0" smtClean="0">
                <a:solidFill>
                  <a:schemeClr val="tx1"/>
                </a:solidFill>
                <a:latin typeface="Times New Roman" panose="02020603050405020304" pitchFamily="18" charset="0"/>
                <a:cs typeface="Times New Roman" panose="02020603050405020304" pitchFamily="18" charset="0"/>
              </a:rPr>
              <a:t>копия </a:t>
            </a:r>
            <a:r>
              <a:rPr lang="ru-RU" sz="1500" b="1" dirty="0">
                <a:solidFill>
                  <a:schemeClr val="tx1"/>
                </a:solidFill>
                <a:latin typeface="Times New Roman" panose="02020603050405020304" pitchFamily="18" charset="0"/>
                <a:cs typeface="Times New Roman" panose="02020603050405020304" pitchFamily="18" charset="0"/>
              </a:rPr>
              <a:t>справки, </a:t>
            </a:r>
            <a:r>
              <a:rPr lang="ru-RU" sz="1500" b="1" dirty="0" smtClean="0">
                <a:solidFill>
                  <a:schemeClr val="tx1"/>
                </a:solidFill>
                <a:latin typeface="Times New Roman" panose="02020603050405020304" pitchFamily="18" charset="0"/>
                <a:cs typeface="Times New Roman" panose="02020603050405020304" pitchFamily="18" charset="0"/>
              </a:rPr>
              <a:t>подтверждающая </a:t>
            </a:r>
            <a:r>
              <a:rPr lang="ru-RU" sz="1500" b="1" dirty="0">
                <a:solidFill>
                  <a:schemeClr val="tx1"/>
                </a:solidFill>
                <a:latin typeface="Times New Roman" panose="02020603050405020304" pitchFamily="18" charset="0"/>
                <a:cs typeface="Times New Roman" panose="02020603050405020304" pitchFamily="18" charset="0"/>
              </a:rPr>
              <a:t>факт установления инвалидности, </a:t>
            </a:r>
            <a:r>
              <a:rPr lang="ru-RU" sz="1500" b="1" dirty="0" smtClean="0">
                <a:solidFill>
                  <a:schemeClr val="tx1"/>
                </a:solidFill>
                <a:latin typeface="Times New Roman" panose="02020603050405020304" pitchFamily="18" charset="0"/>
                <a:cs typeface="Times New Roman" panose="02020603050405020304" pitchFamily="18" charset="0"/>
              </a:rPr>
              <a:t>выданная </a:t>
            </a:r>
            <a:r>
              <a:rPr lang="ru-RU" sz="1500" b="1" dirty="0">
                <a:solidFill>
                  <a:schemeClr val="tx1"/>
                </a:solidFill>
                <a:latin typeface="Times New Roman" panose="02020603050405020304" pitchFamily="18" charset="0"/>
                <a:cs typeface="Times New Roman" panose="02020603050405020304" pitchFamily="18" charset="0"/>
              </a:rPr>
              <a:t>федеральным государственным учреждением медико-социальной </a:t>
            </a:r>
            <a:r>
              <a:rPr lang="ru-RU" sz="1500" b="1" dirty="0" smtClean="0">
                <a:solidFill>
                  <a:schemeClr val="tx1"/>
                </a:solidFill>
                <a:latin typeface="Times New Roman" panose="02020603050405020304" pitchFamily="18" charset="0"/>
                <a:cs typeface="Times New Roman" panose="02020603050405020304" pitchFamily="18" charset="0"/>
              </a:rPr>
              <a:t>экспертизы</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b="1"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2731448"/>
            <a:ext cx="351601" cy="351601"/>
          </a:xfrm>
          <a:prstGeom prst="rect">
            <a:avLst/>
          </a:prstGeom>
        </p:spPr>
      </p:pic>
      <p:pic>
        <p:nvPicPr>
          <p:cNvPr id="23" name="Рисунок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3428999"/>
            <a:ext cx="351601" cy="351601"/>
          </a:xfrm>
          <a:prstGeom prst="rect">
            <a:avLst/>
          </a:prstGeom>
        </p:spPr>
      </p:pic>
      <p:pic>
        <p:nvPicPr>
          <p:cNvPr id="24" name="Рисунок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4168893"/>
            <a:ext cx="351601" cy="351601"/>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3" y="5024056"/>
            <a:ext cx="351601" cy="351601"/>
          </a:xfrm>
          <a:prstGeom prst="rect">
            <a:avLst/>
          </a:prstGeom>
        </p:spPr>
      </p:pic>
      <p:sp>
        <p:nvSpPr>
          <p:cNvPr id="26" name="Прямоугольник 25"/>
          <p:cNvSpPr/>
          <p:nvPr/>
        </p:nvSpPr>
        <p:spPr>
          <a:xfrm>
            <a:off x="1249462" y="188640"/>
            <a:ext cx="7339914" cy="504056"/>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Комплект </a:t>
            </a:r>
            <a:r>
              <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документов для </a:t>
            </a: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регистрации</a:t>
            </a:r>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618219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3999" cy="6758608"/>
          </a:xfrm>
        </p:spPr>
      </p:pic>
      <p:sp>
        <p:nvSpPr>
          <p:cNvPr id="3" name="Заголовок 2"/>
          <p:cNvSpPr>
            <a:spLocks noGrp="1"/>
          </p:cNvSpPr>
          <p:nvPr>
            <p:ph type="title"/>
          </p:nvPr>
        </p:nvSpPr>
        <p:spPr>
          <a:xfrm>
            <a:off x="457200" y="476672"/>
            <a:ext cx="8229600" cy="5688632"/>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2" name="Скругленный прямоугольник 1"/>
          <p:cNvSpPr/>
          <p:nvPr/>
        </p:nvSpPr>
        <p:spPr>
          <a:xfrm>
            <a:off x="596352" y="260648"/>
            <a:ext cx="7799039" cy="1932582"/>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получения аттестата </a:t>
            </a:r>
          </a:p>
          <a:p>
            <a:pPr algn="ct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учащимся </a:t>
            </a:r>
            <a:r>
              <a:rPr lang="ru-RU"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11-х классов</a:t>
            </a: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необходимо получить положительные результаты на экзаменах по </a:t>
            </a:r>
          </a:p>
          <a:p>
            <a:pPr algn="ctr"/>
            <a:r>
              <a:rPr lang="ru-RU"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русскому языку</a:t>
            </a: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a:t>
            </a:r>
            <a:r>
              <a:rPr lang="ru-RU"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математике</a:t>
            </a: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8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636912"/>
            <a:ext cx="2016224" cy="2471687"/>
          </a:xfrm>
          <a:prstGeom prst="rect">
            <a:avLst/>
          </a:prstGeom>
          <a:effectLst>
            <a:softEdge rad="63500"/>
          </a:effectLst>
        </p:spPr>
      </p:pic>
      <p:sp>
        <p:nvSpPr>
          <p:cNvPr id="7" name="Прямоугольник с двумя скругленными противолежащими углами 6"/>
          <p:cNvSpPr/>
          <p:nvPr/>
        </p:nvSpPr>
        <p:spPr>
          <a:xfrm>
            <a:off x="3851920" y="2492896"/>
            <a:ext cx="4392488" cy="2664296"/>
          </a:xfrm>
          <a:prstGeom prst="round2DiagRect">
            <a:avLst/>
          </a:prstGeom>
          <a:solidFill>
            <a:srgbClr val="CCFFCC"/>
          </a:solidFill>
          <a:ln>
            <a:noFill/>
          </a:ln>
          <a:effectLst>
            <a:reflection blurRad="6350" stA="50000" endA="300" endPos="38500" dist="508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rPr>
              <a:t>Предметы по выбору в форме ЕГЭ выпускником выбираются исключительно для поступления в ОО ВО</a:t>
            </a:r>
            <a:endPar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624762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27" y="0"/>
            <a:ext cx="9143999" cy="6758608"/>
          </a:xfrm>
        </p:spPr>
      </p:pic>
      <p:sp>
        <p:nvSpPr>
          <p:cNvPr id="3" name="Заголовок 2"/>
          <p:cNvSpPr>
            <a:spLocks noGrp="1"/>
          </p:cNvSpPr>
          <p:nvPr>
            <p:ph type="title"/>
          </p:nvPr>
        </p:nvSpPr>
        <p:spPr>
          <a:xfrm>
            <a:off x="457200" y="188640"/>
            <a:ext cx="8363272" cy="5976664"/>
          </a:xfrm>
        </p:spPr>
        <p:txBody>
          <a:bodyPr>
            <a:normAutofit/>
          </a:bodyPr>
          <a:lstStyle/>
          <a:p>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539552" y="260648"/>
            <a:ext cx="8157268" cy="5904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8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t>Минимальное количество баллов</a:t>
            </a:r>
            <a:r>
              <a:rPr lang="ru-RU" altLang="ru-RU"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ЕГЭ</a:t>
            </a: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altLang="ru-RU" sz="2800" b="1" dirty="0">
              <a:solidFill>
                <a:schemeClr val="accent1">
                  <a:lumMod val="50000"/>
                </a:schemeClr>
              </a:solidFill>
              <a:latin typeface="Times New Roman" pitchFamily="18" charset="0"/>
              <a:cs typeface="Times New Roman" pitchFamily="18" charset="0"/>
            </a:endParaRP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b="1" dirty="0" smtClean="0">
              <a:solidFill>
                <a:schemeClr val="tx1"/>
              </a:solidFill>
              <a:latin typeface="Times New Roman" pitchFamily="18" charset="0"/>
              <a:cs typeface="Times New Roman" pitchFamily="18" charset="0"/>
            </a:endParaRPr>
          </a:p>
          <a:p>
            <a:pPr algn="ctr"/>
            <a:endParaRPr lang="ru-RU" b="1" dirty="0">
              <a:solidFill>
                <a:schemeClr val="tx1"/>
              </a:solidFill>
              <a:latin typeface="Times New Roman" pitchFamily="18" charset="0"/>
              <a:cs typeface="Times New Roman" pitchFamily="18" charset="0"/>
            </a:endParaRPr>
          </a:p>
          <a:p>
            <a:pPr algn="ctr"/>
            <a:endParaRPr lang="ru-RU" b="1" dirty="0" smtClean="0">
              <a:solidFill>
                <a:schemeClr val="tx1"/>
              </a:solidFill>
              <a:latin typeface="Times New Roman" pitchFamily="18" charset="0"/>
              <a:cs typeface="Times New Roman" pitchFamily="18" charset="0"/>
            </a:endParaRPr>
          </a:p>
          <a:p>
            <a:pPr algn="ctr"/>
            <a:endParaRPr lang="ru-RU" b="1" dirty="0">
              <a:solidFill>
                <a:schemeClr val="tx1"/>
              </a:solidFill>
              <a:latin typeface="Times New Roman" pitchFamily="18" charset="0"/>
              <a:cs typeface="Times New Roman" pitchFamily="18" charset="0"/>
            </a:endParaRPr>
          </a:p>
          <a:p>
            <a:r>
              <a:rPr lang="ru-RU" altLang="ru-RU" dirty="0" smtClean="0">
                <a:solidFill>
                  <a:schemeClr val="tx1"/>
                </a:solidFill>
                <a:latin typeface="Times New Roman" panose="02020603050405020304" pitchFamily="18" charset="0"/>
                <a:cs typeface="Times New Roman" panose="02020603050405020304" pitchFamily="18" charset="0"/>
              </a:rPr>
              <a:t> </a:t>
            </a: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66301" y="885196"/>
            <a:ext cx="4725777" cy="1751715"/>
          </a:xfrm>
          <a:prstGeom prst="rect">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4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получения </a:t>
            </a:r>
            <a:r>
              <a:rPr lang="ru-RU" altLang="ru-RU" sz="24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аттестата</a:t>
            </a:r>
          </a:p>
          <a:p>
            <a:r>
              <a:rPr lang="ru-RU" altLang="ru-RU" sz="2400" b="1" dirty="0" smtClean="0">
                <a:solidFill>
                  <a:srgbClr val="002060"/>
                </a:solidFill>
                <a:latin typeface="Times New Roman" panose="02020603050405020304" pitchFamily="18" charset="0"/>
                <a:cs typeface="Times New Roman" panose="02020603050405020304" pitchFamily="18" charset="0"/>
              </a:rPr>
              <a:t>русский </a:t>
            </a:r>
            <a:r>
              <a:rPr lang="ru-RU" altLang="ru-RU" sz="2400" b="1" dirty="0">
                <a:solidFill>
                  <a:srgbClr val="002060"/>
                </a:solidFill>
                <a:latin typeface="Times New Roman" panose="02020603050405020304" pitchFamily="18" charset="0"/>
                <a:cs typeface="Times New Roman" panose="02020603050405020304" pitchFamily="18" charset="0"/>
              </a:rPr>
              <a:t>язык</a:t>
            </a:r>
            <a:r>
              <a:rPr lang="ru-RU" altLang="ru-RU" sz="2400" b="1" dirty="0">
                <a:solidFill>
                  <a:schemeClr val="tx1"/>
                </a:solidFill>
                <a:latin typeface="Times New Roman" panose="02020603050405020304" pitchFamily="18" charset="0"/>
                <a:cs typeface="Times New Roman" panose="02020603050405020304" pitchFamily="18" charset="0"/>
              </a:rPr>
              <a:t> – </a:t>
            </a:r>
            <a:r>
              <a:rPr lang="ru-RU" altLang="ru-RU" sz="2400" b="1" dirty="0" smtClean="0">
                <a:solidFill>
                  <a:srgbClr val="FF0000"/>
                </a:solidFill>
                <a:latin typeface="Times New Roman" panose="02020603050405020304" pitchFamily="18" charset="0"/>
                <a:cs typeface="Times New Roman" panose="02020603050405020304" pitchFamily="18" charset="0"/>
              </a:rPr>
              <a:t>24</a:t>
            </a:r>
            <a:endParaRPr lang="ru-RU" altLang="ru-RU" sz="2400" b="1" dirty="0">
              <a:solidFill>
                <a:srgbClr val="FF0000"/>
              </a:solidFill>
              <a:latin typeface="Times New Roman" panose="02020603050405020304" pitchFamily="18" charset="0"/>
              <a:cs typeface="Times New Roman" panose="02020603050405020304" pitchFamily="18" charset="0"/>
            </a:endParaRPr>
          </a:p>
          <a:p>
            <a:r>
              <a:rPr lang="ru-RU" altLang="ru-RU" sz="2400" b="1" dirty="0" smtClean="0">
                <a:solidFill>
                  <a:srgbClr val="002060"/>
                </a:solidFill>
                <a:latin typeface="Times New Roman" panose="02020603050405020304" pitchFamily="18" charset="0"/>
                <a:cs typeface="Times New Roman" panose="02020603050405020304" pitchFamily="18" charset="0"/>
              </a:rPr>
              <a:t>математика </a:t>
            </a:r>
          </a:p>
          <a:p>
            <a:r>
              <a:rPr lang="ru-RU" altLang="ru-RU" sz="2400" b="1" dirty="0" smtClean="0">
                <a:solidFill>
                  <a:srgbClr val="002060"/>
                </a:solidFill>
                <a:latin typeface="Times New Roman" panose="02020603050405020304" pitchFamily="18" charset="0"/>
                <a:cs typeface="Times New Roman" panose="02020603050405020304" pitchFamily="18" charset="0"/>
              </a:rPr>
              <a:t>(профильный уровень)</a:t>
            </a:r>
            <a:r>
              <a:rPr lang="ru-RU" altLang="ru-RU" sz="2400" b="1" dirty="0" smtClean="0">
                <a:solidFill>
                  <a:schemeClr val="tx1"/>
                </a:solidFill>
                <a:latin typeface="Times New Roman" panose="02020603050405020304" pitchFamily="18" charset="0"/>
                <a:cs typeface="Times New Roman" panose="02020603050405020304" pitchFamily="18" charset="0"/>
              </a:rPr>
              <a:t> </a:t>
            </a:r>
            <a:r>
              <a:rPr lang="ru-RU" altLang="ru-RU" sz="2400" b="1" dirty="0">
                <a:solidFill>
                  <a:schemeClr val="tx1"/>
                </a:solidFill>
                <a:latin typeface="Times New Roman" panose="02020603050405020304" pitchFamily="18" charset="0"/>
                <a:cs typeface="Times New Roman" panose="02020603050405020304" pitchFamily="18" charset="0"/>
              </a:rPr>
              <a:t>– </a:t>
            </a:r>
            <a:r>
              <a:rPr lang="ru-RU" altLang="ru-RU" sz="2400" b="1" dirty="0" smtClean="0">
                <a:solidFill>
                  <a:schemeClr val="tx1"/>
                </a:solidFill>
                <a:latin typeface="Times New Roman" panose="02020603050405020304" pitchFamily="18" charset="0"/>
                <a:cs typeface="Times New Roman" panose="02020603050405020304" pitchFamily="18" charset="0"/>
              </a:rPr>
              <a:t>27</a:t>
            </a:r>
            <a:endParaRPr lang="ru-RU" sz="2400" b="1" dirty="0"/>
          </a:p>
        </p:txBody>
      </p:sp>
      <p:sp>
        <p:nvSpPr>
          <p:cNvPr id="8" name="Прямоугольник 7"/>
          <p:cNvSpPr/>
          <p:nvPr/>
        </p:nvSpPr>
        <p:spPr>
          <a:xfrm>
            <a:off x="576986" y="2780928"/>
            <a:ext cx="4715093" cy="3096344"/>
          </a:xfrm>
          <a:prstGeom prst="rect">
            <a:avLst/>
          </a:prstGeom>
          <a:solidFill>
            <a:schemeClr val="accent1">
              <a:lumMod val="20000"/>
              <a:lumOff val="80000"/>
            </a:schemeClr>
          </a:solidFill>
          <a:ln>
            <a:solidFill>
              <a:schemeClr val="accent5">
                <a:lumMod val="20000"/>
                <a:lumOff val="8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a:t>
            </a:r>
            <a:r>
              <a:rPr lang="ru-RU" alt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поступления в </a:t>
            </a:r>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ВУЗ</a:t>
            </a:r>
          </a:p>
          <a:p>
            <a:r>
              <a:rPr lang="ru-RU" altLang="ru-RU" sz="2200" b="1" dirty="0" smtClean="0">
                <a:solidFill>
                  <a:srgbClr val="002060"/>
                </a:solidFill>
                <a:latin typeface="Times New Roman" panose="02020603050405020304" pitchFamily="18" charset="0"/>
                <a:cs typeface="Times New Roman" panose="02020603050405020304" pitchFamily="18" charset="0"/>
              </a:rPr>
              <a:t>русский </a:t>
            </a:r>
            <a:r>
              <a:rPr lang="ru-RU" altLang="ru-RU" sz="2200" b="1" dirty="0">
                <a:solidFill>
                  <a:srgbClr val="002060"/>
                </a:solidFill>
                <a:latin typeface="Times New Roman" panose="02020603050405020304" pitchFamily="18" charset="0"/>
                <a:cs typeface="Times New Roman" panose="02020603050405020304" pitchFamily="18" charset="0"/>
              </a:rPr>
              <a:t>язык</a:t>
            </a:r>
            <a:r>
              <a:rPr lang="ru-RU" altLang="ru-RU" sz="2200" b="1" dirty="0">
                <a:solidFill>
                  <a:schemeClr val="tx1"/>
                </a:solidFill>
                <a:latin typeface="Times New Roman" panose="02020603050405020304" pitchFamily="18" charset="0"/>
                <a:cs typeface="Times New Roman" panose="02020603050405020304" pitchFamily="18" charset="0"/>
              </a:rPr>
              <a:t> – </a:t>
            </a:r>
            <a:r>
              <a:rPr lang="ru-RU" altLang="ru-RU" sz="2200" b="1" dirty="0" smtClean="0">
                <a:solidFill>
                  <a:srgbClr val="FF0000"/>
                </a:solidFill>
                <a:latin typeface="Times New Roman" panose="02020603050405020304" pitchFamily="18" charset="0"/>
                <a:cs typeface="Times New Roman" panose="02020603050405020304" pitchFamily="18" charset="0"/>
              </a:rPr>
              <a:t>36</a:t>
            </a:r>
            <a:endParaRPr lang="ru-RU" altLang="ru-RU" sz="2200" b="1" dirty="0">
              <a:solidFill>
                <a:srgbClr val="FF0000"/>
              </a:solidFill>
              <a:latin typeface="Times New Roman" panose="02020603050405020304" pitchFamily="18" charset="0"/>
              <a:cs typeface="Times New Roman" panose="02020603050405020304" pitchFamily="18" charset="0"/>
            </a:endParaRPr>
          </a:p>
          <a:p>
            <a:r>
              <a:rPr lang="ru-RU" altLang="ru-RU" sz="2200" b="1" dirty="0">
                <a:solidFill>
                  <a:srgbClr val="002060"/>
                </a:solidFill>
                <a:latin typeface="Times New Roman" panose="02020603050405020304" pitchFamily="18" charset="0"/>
                <a:cs typeface="Times New Roman" panose="02020603050405020304" pitchFamily="18" charset="0"/>
              </a:rPr>
              <a:t>математика</a:t>
            </a:r>
            <a:r>
              <a:rPr lang="ru-RU" altLang="ru-RU" sz="2200" b="1" dirty="0">
                <a:solidFill>
                  <a:schemeClr val="tx1"/>
                </a:solidFill>
                <a:latin typeface="Times New Roman" panose="02020603050405020304" pitchFamily="18" charset="0"/>
                <a:cs typeface="Times New Roman" panose="02020603050405020304" pitchFamily="18" charset="0"/>
              </a:rPr>
              <a:t> – 27   </a:t>
            </a:r>
          </a:p>
          <a:p>
            <a:r>
              <a:rPr lang="ru-RU" altLang="ru-RU" sz="2200" b="1" dirty="0">
                <a:solidFill>
                  <a:srgbClr val="002060"/>
                </a:solidFill>
                <a:latin typeface="Times New Roman" panose="02020603050405020304" pitchFamily="18" charset="0"/>
                <a:cs typeface="Times New Roman" panose="02020603050405020304" pitchFamily="18" charset="0"/>
              </a:rPr>
              <a:t>физика, химия, биология</a:t>
            </a:r>
            <a:r>
              <a:rPr lang="ru-RU" altLang="ru-RU" sz="2200" b="1" dirty="0">
                <a:solidFill>
                  <a:schemeClr val="tx1"/>
                </a:solidFill>
                <a:latin typeface="Times New Roman" panose="02020603050405020304" pitchFamily="18" charset="0"/>
                <a:cs typeface="Times New Roman" panose="02020603050405020304" pitchFamily="18" charset="0"/>
              </a:rPr>
              <a:t>  – </a:t>
            </a:r>
            <a:r>
              <a:rPr lang="ru-RU" altLang="ru-RU" sz="2200" b="1" dirty="0" smtClean="0">
                <a:solidFill>
                  <a:schemeClr val="tx1"/>
                </a:solidFill>
                <a:latin typeface="Times New Roman" panose="02020603050405020304" pitchFamily="18" charset="0"/>
                <a:cs typeface="Times New Roman" panose="02020603050405020304" pitchFamily="18" charset="0"/>
              </a:rPr>
              <a:t>36</a:t>
            </a:r>
            <a:endParaRPr lang="ru-RU" altLang="ru-RU" sz="2200" b="1" dirty="0">
              <a:solidFill>
                <a:schemeClr val="tx1"/>
              </a:solidFill>
              <a:latin typeface="Times New Roman" panose="02020603050405020304" pitchFamily="18" charset="0"/>
              <a:cs typeface="Times New Roman" panose="02020603050405020304" pitchFamily="18" charset="0"/>
            </a:endParaRPr>
          </a:p>
          <a:p>
            <a:r>
              <a:rPr lang="ru-RU" altLang="ru-RU" sz="2200" b="1" dirty="0">
                <a:solidFill>
                  <a:srgbClr val="002060"/>
                </a:solidFill>
                <a:latin typeface="Times New Roman" panose="02020603050405020304" pitchFamily="18" charset="0"/>
                <a:cs typeface="Times New Roman" panose="02020603050405020304" pitchFamily="18" charset="0"/>
              </a:rPr>
              <a:t>информатика и ИКТ</a:t>
            </a:r>
            <a:r>
              <a:rPr lang="ru-RU" altLang="ru-RU" sz="2200" b="1" dirty="0">
                <a:solidFill>
                  <a:schemeClr val="tx1"/>
                </a:solidFill>
                <a:latin typeface="Times New Roman" panose="02020603050405020304" pitchFamily="18" charset="0"/>
                <a:cs typeface="Times New Roman" panose="02020603050405020304" pitchFamily="18" charset="0"/>
              </a:rPr>
              <a:t> – </a:t>
            </a:r>
            <a:r>
              <a:rPr lang="ru-RU" altLang="ru-RU" sz="2200" b="1" dirty="0" smtClean="0">
                <a:solidFill>
                  <a:schemeClr val="tx1"/>
                </a:solidFill>
                <a:latin typeface="Times New Roman" panose="02020603050405020304" pitchFamily="18" charset="0"/>
                <a:cs typeface="Times New Roman" panose="02020603050405020304" pitchFamily="18" charset="0"/>
              </a:rPr>
              <a:t>40</a:t>
            </a:r>
            <a:endParaRPr lang="ru-RU" altLang="ru-RU" sz="2200" b="1" dirty="0">
              <a:solidFill>
                <a:schemeClr val="tx1"/>
              </a:solidFill>
              <a:latin typeface="Times New Roman" panose="02020603050405020304" pitchFamily="18" charset="0"/>
              <a:cs typeface="Times New Roman" panose="02020603050405020304" pitchFamily="18" charset="0"/>
            </a:endParaRPr>
          </a:p>
          <a:p>
            <a:r>
              <a:rPr lang="ru-RU" altLang="ru-RU" sz="2200" b="1" dirty="0">
                <a:solidFill>
                  <a:srgbClr val="002060"/>
                </a:solidFill>
                <a:latin typeface="Times New Roman" panose="02020603050405020304" pitchFamily="18" charset="0"/>
                <a:cs typeface="Times New Roman" panose="02020603050405020304" pitchFamily="18" charset="0"/>
              </a:rPr>
              <a:t>история, литература</a:t>
            </a:r>
            <a:r>
              <a:rPr lang="ru-RU" altLang="ru-RU" sz="2200" b="1" dirty="0">
                <a:solidFill>
                  <a:schemeClr val="tx1"/>
                </a:solidFill>
                <a:latin typeface="Times New Roman" panose="02020603050405020304" pitchFamily="18" charset="0"/>
                <a:cs typeface="Times New Roman" panose="02020603050405020304" pitchFamily="18" charset="0"/>
              </a:rPr>
              <a:t>  – 32   </a:t>
            </a:r>
          </a:p>
          <a:p>
            <a:r>
              <a:rPr lang="ru-RU" altLang="ru-RU" sz="2200" b="1" dirty="0">
                <a:solidFill>
                  <a:srgbClr val="002060"/>
                </a:solidFill>
                <a:latin typeface="Times New Roman" panose="02020603050405020304" pitchFamily="18" charset="0"/>
                <a:cs typeface="Times New Roman" panose="02020603050405020304" pitchFamily="18" charset="0"/>
              </a:rPr>
              <a:t>география</a:t>
            </a:r>
            <a:r>
              <a:rPr lang="ru-RU" altLang="ru-RU" sz="2200" b="1" dirty="0">
                <a:solidFill>
                  <a:schemeClr val="tx1"/>
                </a:solidFill>
                <a:latin typeface="Times New Roman" panose="02020603050405020304" pitchFamily="18" charset="0"/>
                <a:cs typeface="Times New Roman" panose="02020603050405020304" pitchFamily="18" charset="0"/>
              </a:rPr>
              <a:t> – 37   </a:t>
            </a:r>
          </a:p>
          <a:p>
            <a:r>
              <a:rPr lang="ru-RU" altLang="ru-RU" sz="2200" b="1" dirty="0">
                <a:solidFill>
                  <a:srgbClr val="002060"/>
                </a:solidFill>
                <a:latin typeface="Times New Roman" panose="02020603050405020304" pitchFamily="18" charset="0"/>
                <a:cs typeface="Times New Roman" panose="02020603050405020304" pitchFamily="18" charset="0"/>
              </a:rPr>
              <a:t>обществознание</a:t>
            </a:r>
            <a:r>
              <a:rPr lang="ru-RU" altLang="ru-RU" sz="2200" b="1" dirty="0">
                <a:solidFill>
                  <a:schemeClr val="tx1"/>
                </a:solidFill>
                <a:latin typeface="Times New Roman" panose="02020603050405020304" pitchFamily="18" charset="0"/>
                <a:cs typeface="Times New Roman" panose="02020603050405020304" pitchFamily="18" charset="0"/>
              </a:rPr>
              <a:t> – </a:t>
            </a:r>
            <a:r>
              <a:rPr lang="ru-RU" altLang="ru-RU" sz="2200" b="1" dirty="0" smtClean="0">
                <a:solidFill>
                  <a:schemeClr val="tx1"/>
                </a:solidFill>
                <a:latin typeface="Times New Roman" panose="02020603050405020304" pitchFamily="18" charset="0"/>
                <a:cs typeface="Times New Roman" panose="02020603050405020304" pitchFamily="18" charset="0"/>
              </a:rPr>
              <a:t>42</a:t>
            </a:r>
            <a:endParaRPr lang="ru-RU" altLang="ru-RU" sz="2200" b="1" dirty="0">
              <a:solidFill>
                <a:schemeClr val="tx1"/>
              </a:solidFill>
              <a:latin typeface="Times New Roman" panose="02020603050405020304" pitchFamily="18" charset="0"/>
              <a:cs typeface="Times New Roman" panose="02020603050405020304" pitchFamily="18" charset="0"/>
            </a:endParaRPr>
          </a:p>
          <a:p>
            <a:r>
              <a:rPr lang="ru-RU" altLang="ru-RU" sz="2200" b="1" dirty="0">
                <a:solidFill>
                  <a:srgbClr val="002060"/>
                </a:solidFill>
                <a:latin typeface="Times New Roman" panose="02020603050405020304" pitchFamily="18" charset="0"/>
                <a:cs typeface="Times New Roman" panose="02020603050405020304" pitchFamily="18" charset="0"/>
              </a:rPr>
              <a:t>иностранные </a:t>
            </a:r>
            <a:r>
              <a:rPr lang="ru-RU" altLang="ru-RU" sz="2200" b="1" dirty="0" smtClean="0">
                <a:solidFill>
                  <a:srgbClr val="002060"/>
                </a:solidFill>
                <a:latin typeface="Times New Roman" panose="02020603050405020304" pitchFamily="18" charset="0"/>
                <a:cs typeface="Times New Roman" panose="02020603050405020304" pitchFamily="18" charset="0"/>
              </a:rPr>
              <a:t>языки</a:t>
            </a:r>
            <a:r>
              <a:rPr lang="ru-RU" altLang="ru-RU" sz="2200" b="1" dirty="0" smtClean="0">
                <a:solidFill>
                  <a:schemeClr val="tx1"/>
                </a:solidFill>
                <a:latin typeface="Times New Roman" panose="02020603050405020304" pitchFamily="18" charset="0"/>
                <a:cs typeface="Times New Roman" panose="02020603050405020304" pitchFamily="18" charset="0"/>
              </a:rPr>
              <a:t> – 22</a:t>
            </a:r>
            <a:endParaRPr lang="ru-RU" sz="2200" b="1"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79" y="980728"/>
            <a:ext cx="3059831" cy="2038613"/>
          </a:xfrm>
          <a:prstGeom prst="rect">
            <a:avLst/>
          </a:prstGeom>
          <a:effectLst>
            <a:softEdge rad="127000"/>
          </a:effectLst>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3140968"/>
            <a:ext cx="2592288" cy="1954187"/>
          </a:xfrm>
          <a:prstGeom prst="rect">
            <a:avLst/>
          </a:prstGeom>
          <a:effectLst>
            <a:softEdge rad="63500"/>
          </a:effectLst>
        </p:spPr>
      </p:pic>
    </p:spTree>
    <p:extLst>
      <p:ext uri="{BB962C8B-B14F-4D97-AF65-F5344CB8AC3E}">
        <p14:creationId xmlns:p14="http://schemas.microsoft.com/office/powerpoint/2010/main" val="139820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3999" cy="6858000"/>
          </a:xfrm>
        </p:spPr>
      </p:pic>
      <p:sp>
        <p:nvSpPr>
          <p:cNvPr id="3" name="Заголовок 2"/>
          <p:cNvSpPr>
            <a:spLocks noGrp="1"/>
          </p:cNvSpPr>
          <p:nvPr>
            <p:ph type="title"/>
          </p:nvPr>
        </p:nvSpPr>
        <p:spPr>
          <a:xfrm>
            <a:off x="457200" y="260648"/>
            <a:ext cx="8229600" cy="5904656"/>
          </a:xfrm>
        </p:spPr>
        <p:txBody>
          <a:bodyPr>
            <a:normAutofit fontScale="90000"/>
          </a:bodyPr>
          <a:lstStyle/>
          <a:p>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40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t>Результаты ГИА-11</a:t>
            </a:r>
            <a:br>
              <a:rPr lang="ru-RU" altLang="ru-RU" sz="40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2100" b="1" dirty="0" smtClean="0">
                <a:solidFill>
                  <a:srgbClr val="07077F"/>
                </a:solidFill>
                <a:latin typeface="Times New Roman" pitchFamily="18" charset="0"/>
                <a:cs typeface="Times New Roman" pitchFamily="18" charset="0"/>
              </a:rPr>
              <a:t>Результаты ГИА в форме </a:t>
            </a:r>
            <a:r>
              <a:rPr lang="ru-RU" altLang="ru-RU" sz="2100" b="1" dirty="0">
                <a:solidFill>
                  <a:srgbClr val="C00000"/>
                </a:solidFill>
                <a:latin typeface="Times New Roman" pitchFamily="18" charset="0"/>
                <a:cs typeface="Times New Roman" pitchFamily="18" charset="0"/>
              </a:rPr>
              <a:t>ГВЭ</a:t>
            </a:r>
            <a:r>
              <a:rPr lang="ru-RU" altLang="ru-RU" sz="2100" b="1" dirty="0" smtClean="0">
                <a:solidFill>
                  <a:srgbClr val="2430A6"/>
                </a:solidFill>
                <a:latin typeface="Times New Roman" pitchFamily="18" charset="0"/>
                <a:cs typeface="Times New Roman" pitchFamily="18" charset="0"/>
              </a:rPr>
              <a:t> </a:t>
            </a:r>
            <a:r>
              <a:rPr lang="ru-RU" altLang="ru-RU" sz="2100" b="1" dirty="0" smtClean="0">
                <a:solidFill>
                  <a:srgbClr val="07077F"/>
                </a:solidFill>
                <a:latin typeface="Times New Roman" pitchFamily="18" charset="0"/>
                <a:cs typeface="Times New Roman" pitchFamily="18" charset="0"/>
              </a:rPr>
              <a:t>признаются удовлетворительными в случае если обучающийся по</a:t>
            </a:r>
            <a:r>
              <a:rPr lang="ru-RU" altLang="ru-RU" sz="2100" b="1" dirty="0" smtClean="0">
                <a:solidFill>
                  <a:schemeClr val="hlink"/>
                </a:solidFill>
                <a:latin typeface="Times New Roman" pitchFamily="18" charset="0"/>
                <a:cs typeface="Times New Roman" pitchFamily="18" charset="0"/>
              </a:rPr>
              <a:t> </a:t>
            </a:r>
            <a:r>
              <a:rPr lang="ru-RU" altLang="ru-RU" sz="2100" b="1" dirty="0" smtClean="0">
                <a:solidFill>
                  <a:srgbClr val="C00000"/>
                </a:solidFill>
                <a:latin typeface="Times New Roman" pitchFamily="18" charset="0"/>
                <a:cs typeface="Times New Roman" pitchFamily="18" charset="0"/>
              </a:rPr>
              <a:t>русскому языку и математике</a:t>
            </a:r>
            <a:r>
              <a:rPr lang="ru-RU" altLang="ru-RU" sz="2100" b="1" dirty="0" smtClean="0">
                <a:solidFill>
                  <a:schemeClr val="hlink"/>
                </a:solidFill>
                <a:latin typeface="Times New Roman" pitchFamily="18" charset="0"/>
                <a:cs typeface="Times New Roman" pitchFamily="18" charset="0"/>
              </a:rPr>
              <a:t> </a:t>
            </a:r>
            <a:r>
              <a:rPr lang="ru-RU" altLang="ru-RU" sz="2100" b="1" dirty="0" smtClean="0">
                <a:solidFill>
                  <a:srgbClr val="07077F"/>
                </a:solidFill>
                <a:latin typeface="Times New Roman" pitchFamily="18" charset="0"/>
                <a:cs typeface="Times New Roman" pitchFamily="18" charset="0"/>
              </a:rPr>
              <a:t>получил отметку</a:t>
            </a:r>
            <a:r>
              <a:rPr lang="ru-RU" altLang="ru-RU" sz="2100" b="1" dirty="0" smtClean="0">
                <a:solidFill>
                  <a:srgbClr val="2430A6"/>
                </a:solidFill>
                <a:latin typeface="Times New Roman" pitchFamily="18" charset="0"/>
                <a:cs typeface="Times New Roman" pitchFamily="18" charset="0"/>
              </a:rPr>
              <a:t> </a:t>
            </a:r>
            <a:r>
              <a:rPr lang="ru-RU" altLang="ru-RU" sz="2100" b="1" dirty="0" smtClean="0">
                <a:solidFill>
                  <a:srgbClr val="C00000"/>
                </a:solidFill>
                <a:latin typeface="Times New Roman" pitchFamily="18" charset="0"/>
                <a:cs typeface="Times New Roman" pitchFamily="18" charset="0"/>
              </a:rPr>
              <a:t>не ниже удовлетворительной </a:t>
            </a:r>
            <a:r>
              <a:rPr lang="ru-RU" altLang="ru-RU" sz="2100" b="1" dirty="0" smtClean="0">
                <a:solidFill>
                  <a:srgbClr val="07077F"/>
                </a:solidFill>
                <a:latin typeface="Times New Roman" pitchFamily="18" charset="0"/>
                <a:cs typeface="Times New Roman" pitchFamily="18" charset="0"/>
              </a:rPr>
              <a:t>(три балла).</a:t>
            </a:r>
            <a:r>
              <a:rPr lang="ru-RU" altLang="ru-RU" sz="2100" b="1" dirty="0" smtClean="0">
                <a:solidFill>
                  <a:srgbClr val="2430A6"/>
                </a:solidFill>
                <a:latin typeface="Times New Roman" pitchFamily="18" charset="0"/>
                <a:cs typeface="Times New Roman" pitchFamily="18" charset="0"/>
              </a:rPr>
              <a:t/>
            </a:r>
            <a:br>
              <a:rPr lang="ru-RU" altLang="ru-RU" sz="2100" b="1" dirty="0" smtClean="0">
                <a:solidFill>
                  <a:srgbClr val="2430A6"/>
                </a:solidFill>
                <a:latin typeface="Times New Roman" pitchFamily="18" charset="0"/>
                <a:cs typeface="Times New Roman" pitchFamily="18" charset="0"/>
              </a:rPr>
            </a:br>
            <a:r>
              <a:rPr lang="ru-RU" altLang="ru-RU" sz="2200" b="1" dirty="0" smtClean="0">
                <a:solidFill>
                  <a:srgbClr val="2430A6"/>
                </a:solidFill>
                <a:latin typeface="Times New Roman" pitchFamily="18" charset="0"/>
                <a:cs typeface="Times New Roman" pitchFamily="18" charset="0"/>
              </a:rPr>
              <a:t/>
            </a:r>
            <a:br>
              <a:rPr lang="ru-RU" altLang="ru-RU" sz="2200" b="1" dirty="0" smtClean="0">
                <a:solidFill>
                  <a:srgbClr val="2430A6"/>
                </a:solidFill>
                <a:latin typeface="Times New Roman" pitchFamily="18" charset="0"/>
                <a:cs typeface="Times New Roman" pitchFamily="18" charset="0"/>
              </a:rPr>
            </a:br>
            <a:r>
              <a:rPr lang="ru-RU" altLang="ru-RU" sz="2100" b="1" dirty="0" smtClean="0">
                <a:solidFill>
                  <a:srgbClr val="07077F"/>
                </a:solidFill>
                <a:latin typeface="Times New Roman" pitchFamily="18" charset="0"/>
                <a:cs typeface="Times New Roman" pitchFamily="18" charset="0"/>
              </a:rPr>
              <a:t>Если </a:t>
            </a:r>
            <a:r>
              <a:rPr lang="ru-RU" altLang="ru-RU" sz="2100" b="1" dirty="0">
                <a:solidFill>
                  <a:srgbClr val="07077F"/>
                </a:solidFill>
                <a:latin typeface="Times New Roman" pitchFamily="18" charset="0"/>
                <a:cs typeface="Times New Roman" pitchFamily="18" charset="0"/>
              </a:rPr>
              <a:t>выпускник текущего года получает результат ниже минимального количества баллов </a:t>
            </a:r>
            <a:r>
              <a:rPr lang="ru-RU" altLang="ru-RU" sz="2100" b="1" dirty="0">
                <a:solidFill>
                  <a:srgbClr val="C00000"/>
                </a:solidFill>
                <a:latin typeface="Times New Roman" pitchFamily="18" charset="0"/>
                <a:cs typeface="Times New Roman" pitchFamily="18" charset="0"/>
              </a:rPr>
              <a:t>по одному из обязательных предметов (русский язык </a:t>
            </a:r>
            <a:r>
              <a:rPr lang="ru-RU" altLang="ru-RU" sz="2100" b="1" dirty="0" smtClean="0">
                <a:solidFill>
                  <a:srgbClr val="C00000"/>
                </a:solidFill>
                <a:latin typeface="Times New Roman" pitchFamily="18" charset="0"/>
                <a:cs typeface="Times New Roman" pitchFamily="18" charset="0"/>
              </a:rPr>
              <a:t/>
            </a:r>
            <a:br>
              <a:rPr lang="ru-RU" altLang="ru-RU" sz="2100" b="1" dirty="0" smtClean="0">
                <a:solidFill>
                  <a:srgbClr val="C00000"/>
                </a:solidFill>
                <a:latin typeface="Times New Roman" pitchFamily="18" charset="0"/>
                <a:cs typeface="Times New Roman" pitchFamily="18" charset="0"/>
              </a:rPr>
            </a:br>
            <a:r>
              <a:rPr lang="ru-RU" altLang="ru-RU" sz="2100" b="1" dirty="0" smtClean="0">
                <a:solidFill>
                  <a:srgbClr val="C00000"/>
                </a:solidFill>
                <a:latin typeface="Times New Roman" pitchFamily="18" charset="0"/>
                <a:cs typeface="Times New Roman" pitchFamily="18" charset="0"/>
              </a:rPr>
              <a:t>или </a:t>
            </a:r>
            <a:r>
              <a:rPr lang="ru-RU" altLang="ru-RU" sz="2100" b="1" dirty="0">
                <a:solidFill>
                  <a:srgbClr val="C00000"/>
                </a:solidFill>
                <a:latin typeface="Times New Roman" pitchFamily="18" charset="0"/>
                <a:cs typeface="Times New Roman" pitchFamily="18" charset="0"/>
              </a:rPr>
              <a:t>математика)</a:t>
            </a:r>
            <a:r>
              <a:rPr lang="ru-RU" altLang="ru-RU" sz="2100" b="1" dirty="0">
                <a:solidFill>
                  <a:srgbClr val="07077F"/>
                </a:solidFill>
                <a:latin typeface="Times New Roman" pitchFamily="18" charset="0"/>
                <a:cs typeface="Times New Roman" pitchFamily="18" charset="0"/>
              </a:rPr>
              <a:t>,</a:t>
            </a:r>
            <a:r>
              <a:rPr lang="ru-RU" altLang="ru-RU" sz="2100" b="1" dirty="0">
                <a:solidFill>
                  <a:srgbClr val="2430A6"/>
                </a:solidFill>
                <a:latin typeface="Times New Roman" pitchFamily="18" charset="0"/>
                <a:cs typeface="Times New Roman" pitchFamily="18" charset="0"/>
              </a:rPr>
              <a:t> </a:t>
            </a:r>
            <a:r>
              <a:rPr lang="ru-RU" altLang="ru-RU" sz="2100" b="1" dirty="0">
                <a:solidFill>
                  <a:srgbClr val="07077F"/>
                </a:solidFill>
                <a:latin typeface="Times New Roman" pitchFamily="18" charset="0"/>
                <a:cs typeface="Times New Roman" pitchFamily="18" charset="0"/>
              </a:rPr>
              <a:t>то он может пересдать этот экзамен в этом же </a:t>
            </a:r>
            <a:r>
              <a:rPr lang="ru-RU" altLang="ru-RU" sz="2100" b="1" dirty="0" smtClean="0">
                <a:solidFill>
                  <a:srgbClr val="07077F"/>
                </a:solidFill>
                <a:latin typeface="Times New Roman" pitchFamily="18" charset="0"/>
                <a:cs typeface="Times New Roman" pitchFamily="18" charset="0"/>
              </a:rPr>
              <a:t>году в </a:t>
            </a:r>
            <a:br>
              <a:rPr lang="ru-RU" altLang="ru-RU" sz="2100" b="1" dirty="0" smtClean="0">
                <a:solidFill>
                  <a:srgbClr val="07077F"/>
                </a:solidFill>
                <a:latin typeface="Times New Roman" pitchFamily="18" charset="0"/>
                <a:cs typeface="Times New Roman" pitchFamily="18" charset="0"/>
              </a:rPr>
            </a:br>
            <a:r>
              <a:rPr lang="ru-RU" altLang="ru-RU" sz="2100" b="1" dirty="0" smtClean="0">
                <a:solidFill>
                  <a:srgbClr val="07077F"/>
                </a:solidFill>
                <a:latin typeface="Times New Roman" pitchFamily="18" charset="0"/>
                <a:cs typeface="Times New Roman" pitchFamily="18" charset="0"/>
              </a:rPr>
              <a:t>резервные дни. </a:t>
            </a:r>
            <a:r>
              <a:rPr lang="ru-RU" altLang="ru-RU" sz="2000" b="1" dirty="0" smtClean="0">
                <a:solidFill>
                  <a:srgbClr val="07077F"/>
                </a:solidFill>
                <a:latin typeface="Times New Roman" pitchFamily="18" charset="0"/>
                <a:cs typeface="Times New Roman" pitchFamily="18" charset="0"/>
              </a:rPr>
              <a:t/>
            </a:r>
            <a:br>
              <a:rPr lang="ru-RU" altLang="ru-RU" sz="2000" b="1" dirty="0" smtClean="0">
                <a:solidFill>
                  <a:srgbClr val="07077F"/>
                </a:solidFill>
                <a:latin typeface="Times New Roman" pitchFamily="18" charset="0"/>
                <a:cs typeface="Times New Roman" pitchFamily="18" charset="0"/>
              </a:rPr>
            </a:br>
            <a:r>
              <a:rPr lang="ru-RU" altLang="ru-RU" sz="1800" b="1" dirty="0">
                <a:solidFill>
                  <a:srgbClr val="07077F"/>
                </a:solidFill>
                <a:latin typeface="Times New Roman" pitchFamily="18" charset="0"/>
                <a:cs typeface="Times New Roman" pitchFamily="18" charset="0"/>
              </a:rPr>
              <a:t/>
            </a:r>
            <a:br>
              <a:rPr lang="ru-RU" altLang="ru-RU" sz="1800" b="1" dirty="0">
                <a:solidFill>
                  <a:srgbClr val="07077F"/>
                </a:solidFill>
                <a:latin typeface="Times New Roman" pitchFamily="18" charset="0"/>
                <a:cs typeface="Times New Roman" pitchFamily="18" charset="0"/>
              </a:rPr>
            </a:br>
            <a:r>
              <a:rPr lang="ru-RU" altLang="ru-RU" sz="1400" dirty="0">
                <a:latin typeface="Times New Roman" pitchFamily="18" charset="0"/>
                <a:cs typeface="Times New Roman" pitchFamily="18" charset="0"/>
              </a:rPr>
              <a:t>	</a:t>
            </a:r>
            <a:r>
              <a:rPr lang="ru-RU" altLang="ru-RU" sz="2100" b="1" dirty="0" smtClean="0">
                <a:solidFill>
                  <a:srgbClr val="07077F"/>
                </a:solidFill>
                <a:latin typeface="Times New Roman" pitchFamily="18" charset="0"/>
                <a:cs typeface="Times New Roman" pitchFamily="18" charset="0"/>
              </a:rPr>
              <a:t>Если </a:t>
            </a:r>
            <a:r>
              <a:rPr lang="ru-RU" altLang="ru-RU" sz="2100" b="1" dirty="0">
                <a:solidFill>
                  <a:srgbClr val="07077F"/>
                </a:solidFill>
                <a:latin typeface="Times New Roman" pitchFamily="18" charset="0"/>
                <a:cs typeface="Times New Roman" pitchFamily="18" charset="0"/>
              </a:rPr>
              <a:t>выпускник текущего года получает неудовлетворительные результаты </a:t>
            </a:r>
            <a:r>
              <a:rPr lang="ru-RU" altLang="ru-RU" sz="2100" b="1" dirty="0">
                <a:solidFill>
                  <a:srgbClr val="C00000"/>
                </a:solidFill>
                <a:latin typeface="Times New Roman" pitchFamily="18" charset="0"/>
                <a:cs typeface="Times New Roman" pitchFamily="18" charset="0"/>
              </a:rPr>
              <a:t>более чем по одному обязательному учебному </a:t>
            </a:r>
            <a:r>
              <a:rPr lang="ru-RU" altLang="ru-RU" sz="2100" b="1" dirty="0" smtClean="0">
                <a:solidFill>
                  <a:srgbClr val="C00000"/>
                </a:solidFill>
                <a:latin typeface="Times New Roman" pitchFamily="18" charset="0"/>
                <a:cs typeface="Times New Roman" pitchFamily="18" charset="0"/>
              </a:rPr>
              <a:t>предмету (по </a:t>
            </a:r>
            <a:r>
              <a:rPr lang="ru-RU" altLang="ru-RU" sz="2100" b="1" dirty="0">
                <a:solidFill>
                  <a:srgbClr val="C00000"/>
                </a:solidFill>
                <a:latin typeface="Times New Roman" pitchFamily="18" charset="0"/>
                <a:cs typeface="Times New Roman" pitchFamily="18" charset="0"/>
              </a:rPr>
              <a:t>русскому языку и по математике), </a:t>
            </a:r>
            <a:r>
              <a:rPr lang="ru-RU" altLang="ru-RU" sz="2100" b="1" dirty="0">
                <a:solidFill>
                  <a:srgbClr val="07077F"/>
                </a:solidFill>
                <a:latin typeface="Times New Roman" pitchFamily="18" charset="0"/>
                <a:cs typeface="Times New Roman" pitchFamily="18" charset="0"/>
              </a:rPr>
              <a:t>либо </a:t>
            </a:r>
            <a:r>
              <a:rPr lang="ru-RU" altLang="ru-RU" sz="2100" b="1" dirty="0">
                <a:solidFill>
                  <a:srgbClr val="CC0000"/>
                </a:solidFill>
                <a:latin typeface="Times New Roman" pitchFamily="18" charset="0"/>
                <a:cs typeface="Times New Roman" pitchFamily="18" charset="0"/>
              </a:rPr>
              <a:t>повторно</a:t>
            </a:r>
            <a:r>
              <a:rPr lang="ru-RU" altLang="ru-RU" sz="2100" b="1" dirty="0">
                <a:solidFill>
                  <a:srgbClr val="07077F"/>
                </a:solidFill>
                <a:latin typeface="Times New Roman" pitchFamily="18" charset="0"/>
                <a:cs typeface="Times New Roman" pitchFamily="18" charset="0"/>
              </a:rPr>
              <a:t> неудовлетворительный результат по одному из этих предметов на ГИА в </a:t>
            </a:r>
            <a:r>
              <a:rPr lang="ru-RU" altLang="ru-RU" sz="2100" b="1" dirty="0" smtClean="0">
                <a:solidFill>
                  <a:srgbClr val="07077F"/>
                </a:solidFill>
                <a:latin typeface="Times New Roman" pitchFamily="18" charset="0"/>
                <a:cs typeface="Times New Roman" pitchFamily="18" charset="0"/>
              </a:rPr>
              <a:t>резервный день, </a:t>
            </a:r>
            <a:r>
              <a:rPr lang="ru-RU" altLang="ru-RU" sz="2100" b="1" dirty="0">
                <a:solidFill>
                  <a:srgbClr val="07077F"/>
                </a:solidFill>
                <a:latin typeface="Times New Roman" pitchFamily="18" charset="0"/>
                <a:cs typeface="Times New Roman" pitchFamily="18" charset="0"/>
              </a:rPr>
              <a:t>то ему предоставляется право пройти ГИА по соответствующим учебным предметам в сентябрьские сроки</a:t>
            </a:r>
            <a:r>
              <a:rPr lang="ru-RU" altLang="ru-RU" sz="2100" b="1" dirty="0" smtClean="0">
                <a:solidFill>
                  <a:srgbClr val="07077F"/>
                </a:solidFill>
                <a:latin typeface="Times New Roman" pitchFamily="18" charset="0"/>
                <a:cs typeface="Times New Roman" pitchFamily="18" charset="0"/>
              </a:rPr>
              <a:t>.</a:t>
            </a:r>
            <a:br>
              <a:rPr lang="ru-RU" altLang="ru-RU" sz="2100" b="1" dirty="0" smtClean="0">
                <a:solidFill>
                  <a:srgbClr val="07077F"/>
                </a:solidFill>
                <a:latin typeface="Times New Roman" pitchFamily="18" charset="0"/>
                <a:cs typeface="Times New Roman" pitchFamily="18" charset="0"/>
              </a:rPr>
            </a:br>
            <a:r>
              <a:rPr lang="ru-RU" altLang="ru-RU" sz="1800" dirty="0" smtClean="0">
                <a:latin typeface="Times New Roman" pitchFamily="18" charset="0"/>
                <a:cs typeface="Times New Roman" pitchFamily="18" charset="0"/>
              </a:rPr>
              <a:t/>
            </a:r>
            <a:br>
              <a:rPr lang="ru-RU" altLang="ru-RU" sz="1800" dirty="0" smtClean="0">
                <a:latin typeface="Times New Roman" pitchFamily="18" charset="0"/>
                <a:cs typeface="Times New Roman" pitchFamily="18" charset="0"/>
              </a:rPr>
            </a:br>
            <a:r>
              <a:rPr lang="ru-RU" altLang="ru-RU" sz="1400" u="sng" dirty="0">
                <a:solidFill>
                  <a:srgbClr val="FF0000"/>
                </a:solidFill>
                <a:latin typeface="Times New Roman" pitchFamily="18" charset="0"/>
                <a:cs typeface="Times New Roman" pitchFamily="18" charset="0"/>
              </a:rPr>
              <a:t/>
            </a:r>
            <a:br>
              <a:rPr lang="ru-RU" altLang="ru-RU" sz="1400" u="sng" dirty="0">
                <a:solidFill>
                  <a:srgbClr val="FF0000"/>
                </a:solidFill>
                <a:latin typeface="Times New Roman" pitchFamily="18" charset="0"/>
                <a:cs typeface="Times New Roman" pitchFamily="18" charset="0"/>
              </a:rPr>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539552" y="404664"/>
            <a:ext cx="8064896"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2" name="Минус 1"/>
          <p:cNvSpPr/>
          <p:nvPr/>
        </p:nvSpPr>
        <p:spPr>
          <a:xfrm flipV="1">
            <a:off x="-533325" y="1993086"/>
            <a:ext cx="9937104"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flipV="1">
            <a:off x="-522287" y="3429000"/>
            <a:ext cx="9937104"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7813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3999" cy="6858000"/>
          </a:xfrm>
        </p:spPr>
      </p:pic>
      <p:sp>
        <p:nvSpPr>
          <p:cNvPr id="3" name="Заголовок 2"/>
          <p:cNvSpPr>
            <a:spLocks noGrp="1"/>
          </p:cNvSpPr>
          <p:nvPr>
            <p:ph type="title"/>
          </p:nvPr>
        </p:nvSpPr>
        <p:spPr>
          <a:xfrm>
            <a:off x="457200" y="116632"/>
            <a:ext cx="8229600" cy="6048672"/>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724" y="-81830"/>
            <a:ext cx="7051474" cy="6597352"/>
          </a:xfrm>
          <a:prstGeom prst="rect">
            <a:avLst/>
          </a:prstGeom>
        </p:spPr>
      </p:pic>
      <p:sp>
        <p:nvSpPr>
          <p:cNvPr id="2" name="Скругленный прямоугольник 1"/>
          <p:cNvSpPr/>
          <p:nvPr/>
        </p:nvSpPr>
        <p:spPr>
          <a:xfrm>
            <a:off x="1979712" y="692349"/>
            <a:ext cx="3240360" cy="403244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Экзамен </a:t>
            </a:r>
            <a:r>
              <a:rPr lang="ru-RU" sz="2000" b="1" dirty="0" smtClean="0">
                <a:solidFill>
                  <a:srgbClr val="FF0000"/>
                </a:solidFill>
                <a:latin typeface="Times New Roman" panose="02020603050405020304" pitchFamily="18" charset="0"/>
                <a:cs typeface="Times New Roman" panose="02020603050405020304" pitchFamily="18" charset="0"/>
              </a:rPr>
              <a:t>по одному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предмету можно сдать только в </a:t>
            </a:r>
            <a:r>
              <a:rPr lang="ru-RU" sz="2000" b="1" dirty="0" smtClean="0">
                <a:solidFill>
                  <a:srgbClr val="FF0000"/>
                </a:solidFill>
                <a:latin typeface="Times New Roman" panose="02020603050405020304" pitchFamily="18" charset="0"/>
                <a:cs typeface="Times New Roman" panose="02020603050405020304" pitchFamily="18" charset="0"/>
              </a:rPr>
              <a:t>одной форме</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 (либо ЕГЭ, либо ГВЭ). </a:t>
            </a:r>
          </a:p>
          <a:p>
            <a:endParaRPr lang="ru-RU" sz="2000" b="1" dirty="0" smtClean="0">
              <a:solidFill>
                <a:schemeClr val="accent4">
                  <a:lumMod val="50000"/>
                </a:schemeClr>
              </a:solidFill>
              <a:latin typeface="Times New Roman" panose="02020603050405020304" pitchFamily="18" charset="0"/>
              <a:cs typeface="Times New Roman" panose="02020603050405020304" pitchFamily="18" charset="0"/>
            </a:endParaRPr>
          </a:p>
          <a:p>
            <a:pPr algn="ct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Однако </a:t>
            </a:r>
            <a:r>
              <a:rPr lang="ru-RU" sz="2000" b="1" dirty="0" smtClean="0">
                <a:solidFill>
                  <a:srgbClr val="FF0000"/>
                </a:solidFill>
                <a:latin typeface="Times New Roman" panose="02020603050405020304" pitchFamily="18" charset="0"/>
                <a:cs typeface="Times New Roman" panose="02020603050405020304" pitchFamily="18" charset="0"/>
              </a:rPr>
              <a:t>по разным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предметам разрешается </a:t>
            </a:r>
            <a:r>
              <a:rPr lang="ru-RU" sz="2000" b="1" dirty="0" smtClean="0">
                <a:solidFill>
                  <a:srgbClr val="FF0000"/>
                </a:solidFill>
                <a:latin typeface="Times New Roman" panose="02020603050405020304" pitchFamily="18" charset="0"/>
                <a:cs typeface="Times New Roman" panose="02020603050405020304" pitchFamily="18" charset="0"/>
              </a:rPr>
              <a:t>сочетать</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 разные формы (например, русский язык – в форме ЕГЭ, математика – </a:t>
            </a:r>
          </a:p>
          <a:p>
            <a:pPr algn="ct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 форме ГВЭ).</a:t>
            </a:r>
          </a:p>
          <a:p>
            <a:pPr algn="ctr"/>
            <a:endParaRPr lang="ru-RU" sz="14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739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5126"/>
            <a:ext cx="9143999" cy="6857999"/>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8" name="Скругленный прямоугольник 7"/>
          <p:cNvSpPr/>
          <p:nvPr/>
        </p:nvSpPr>
        <p:spPr>
          <a:xfrm>
            <a:off x="3275856" y="188640"/>
            <a:ext cx="5400600" cy="3168352"/>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ЕГЭ по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математике</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проводится по двум уровням:</a:t>
            </a:r>
          </a:p>
          <a:p>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получения аттестата)</a:t>
            </a:r>
          </a:p>
          <a:p>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п</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рофильный</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поступления в ВУЗ, где математика включена в перечень обязательных вступительных испытаний)</a:t>
            </a:r>
          </a:p>
          <a:p>
            <a:r>
              <a:rPr lang="ru-RU" sz="3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Учащимся, выбравшим ЕГЭ по математике,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рекомендовано</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выбрать оба уровня для более успешной сдачи экзамена</a:t>
            </a:r>
            <a:endParaRPr lang="ru-RU"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23528" y="3429000"/>
            <a:ext cx="5040560" cy="2952328"/>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Экзамен по иностранному языку в форме ЕГЭ состоит из двух частей: </a:t>
            </a:r>
          </a:p>
          <a:p>
            <a:pPr algn="ct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письменной</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устной</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выполнение письменной части экзамена максимальное возможное количество баллов – 80, устной – </a:t>
            </a:r>
            <a:r>
              <a:rPr lang="ru-RU"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баллов.</a:t>
            </a:r>
            <a:endParaRPr lang="ru-RU"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3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Письменную часть можно сдавать отдельно. Устная же часть сдается только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сочетании с </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письменной</a:t>
            </a: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32592">
            <a:off x="5551784" y="3670919"/>
            <a:ext cx="2960285" cy="2211756"/>
          </a:xfrm>
          <a:prstGeom prst="rect">
            <a:avLst/>
          </a:prstGeom>
          <a:effectLst>
            <a:softEdge rad="127000"/>
          </a:effectLst>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01790">
            <a:off x="279355" y="375959"/>
            <a:ext cx="2748559" cy="2748559"/>
          </a:xfrm>
          <a:prstGeom prst="rect">
            <a:avLst/>
          </a:prstGeom>
          <a:effectLst>
            <a:softEdge rad="317500"/>
          </a:effectLst>
        </p:spPr>
      </p:pic>
    </p:spTree>
    <p:extLst>
      <p:ext uri="{BB962C8B-B14F-4D97-AF65-F5344CB8AC3E}">
        <p14:creationId xmlns:p14="http://schemas.microsoft.com/office/powerpoint/2010/main" val="378449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15816" y="764704"/>
            <a:ext cx="540060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8" y="0"/>
            <a:ext cx="9143999"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983314072"/>
              </p:ext>
            </p:extLst>
          </p:nvPr>
        </p:nvGraphicFramePr>
        <p:xfrm>
          <a:off x="755576" y="4475236"/>
          <a:ext cx="7776864" cy="36576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0">
                <a:tc>
                  <a:txBody>
                    <a:bodyPr/>
                    <a:lstStyle/>
                    <a:p>
                      <a:endParaRPr lang="ru-RU" dirty="0"/>
                    </a:p>
                  </a:txBody>
                  <a:tcPr>
                    <a:noFill/>
                  </a:tcPr>
                </a:tc>
                <a:tc>
                  <a:txBody>
                    <a:bodyPr/>
                    <a:lstStyle/>
                    <a:p>
                      <a:endParaRPr lang="ru-RU" dirty="0"/>
                    </a:p>
                  </a:txBody>
                  <a:tcPr>
                    <a:noFill/>
                  </a:tcPr>
                </a:tc>
                <a:extLst>
                  <a:ext uri="{0D108BD9-81ED-4DB2-BD59-A6C34878D82A}">
                    <a16:rowId xmlns:a16="http://schemas.microsoft.com/office/drawing/2014/main" val="10000"/>
                  </a:ext>
                </a:extLst>
              </a:tr>
            </a:tbl>
          </a:graphicData>
        </a:graphic>
      </p:graphicFrame>
      <p:sp>
        <p:nvSpPr>
          <p:cNvPr id="3" name="Заголовок 2"/>
          <p:cNvSpPr>
            <a:spLocks noGrp="1"/>
          </p:cNvSpPr>
          <p:nvPr>
            <p:ph type="title"/>
          </p:nvPr>
        </p:nvSpPr>
        <p:spPr>
          <a:xfrm>
            <a:off x="251520" y="188640"/>
            <a:ext cx="8640960" cy="6192688"/>
          </a:xfrm>
          <a:ln>
            <a:noFill/>
          </a:ln>
          <a:effectLst/>
        </p:spPr>
        <p:txBody>
          <a:bodyPr>
            <a:normAutofit fontScale="90000"/>
          </a:bodyPr>
          <a:lstStyle/>
          <a:p>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шаги для успешной регистрации на ГИА-2017 </a:t>
            </a:r>
            <a:r>
              <a:rPr lang="ru-RU" sz="31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учащихся 11 (12) классов)</a:t>
            </a:r>
            <a:br>
              <a:rPr lang="ru-RU" sz="27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8" name="Прямоугольник с одним скругленным углом 7"/>
          <p:cNvSpPr/>
          <p:nvPr/>
        </p:nvSpPr>
        <p:spPr>
          <a:xfrm>
            <a:off x="659495" y="1550343"/>
            <a:ext cx="3639356" cy="2160239"/>
          </a:xfrm>
          <a:prstGeom prst="round1Rect">
            <a:avLst/>
          </a:prstGeom>
          <a:solidFill>
            <a:srgbClr val="FFFFCC"/>
          </a:solidFill>
          <a:ln>
            <a:noFill/>
          </a:ln>
          <a:effectLst>
            <a:glow rad="228600">
              <a:schemeClr val="accent6">
                <a:satMod val="175000"/>
                <a:alpha val="40000"/>
              </a:schemeClr>
            </a:glo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ШАГ 1.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направлением подготовки (специальностью), по которой хотите обучаться в образовательной организации высшего образования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a:t>
            </a:r>
            <a:r>
              <a:rPr lang="ru-RU" sz="2000" b="1" dirty="0">
                <a:solidFill>
                  <a:schemeClr val="accent4">
                    <a:lumMod val="50000"/>
                  </a:schemeClr>
                </a:solidFill>
                <a:latin typeface="Times New Roman" panose="02020603050405020304" pitchFamily="18" charset="0"/>
                <a:cs typeface="Times New Roman" panose="02020603050405020304" pitchFamily="18" charset="0"/>
              </a:rPr>
              <a:t>)</a:t>
            </a:r>
            <a:endParaRPr lang="ru-RU" sz="2000" dirty="0"/>
          </a:p>
        </p:txBody>
      </p:sp>
      <p:sp>
        <p:nvSpPr>
          <p:cNvPr id="13" name="Прямоугольник с одним скругленным углом 12"/>
          <p:cNvSpPr/>
          <p:nvPr/>
        </p:nvSpPr>
        <p:spPr>
          <a:xfrm>
            <a:off x="661802" y="4005064"/>
            <a:ext cx="3639356" cy="1800200"/>
          </a:xfrm>
          <a:prstGeom prst="round1Rect">
            <a:avLst/>
          </a:prstGeom>
          <a:solidFill>
            <a:srgbClr val="FFFFCC"/>
          </a:solidFill>
          <a:ln>
            <a:noFill/>
          </a:ln>
          <a:effectLst>
            <a:glow rad="228600">
              <a:schemeClr val="accent6">
                <a:satMod val="175000"/>
                <a:alpha val="40000"/>
              </a:schemeClr>
            </a:glo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smtClean="0">
              <a:solidFill>
                <a:srgbClr val="FF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ШАГ 3.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перечнем предметов,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по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которым Вам необходимо пройти ГИА, с учетом информации приемной комиссии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a:t>
            </a:r>
            <a:r>
              <a:rPr lang="ru-RU" sz="2000" b="1" dirty="0">
                <a:solidFill>
                  <a:schemeClr val="accent4">
                    <a:lumMod val="50000"/>
                  </a:schemeClr>
                </a:solidFill>
                <a:latin typeface="Times New Roman" panose="02020603050405020304" pitchFamily="18" charset="0"/>
                <a:cs typeface="Times New Roman" panose="02020603050405020304" pitchFamily="18" charset="0"/>
              </a:rPr>
              <a:t/>
            </a:r>
            <a:br>
              <a:rPr lang="ru-RU" sz="2000" b="1" dirty="0">
                <a:solidFill>
                  <a:schemeClr val="accent4">
                    <a:lumMod val="50000"/>
                  </a:schemeClr>
                </a:solidFill>
                <a:latin typeface="Times New Roman" panose="02020603050405020304" pitchFamily="18" charset="0"/>
                <a:cs typeface="Times New Roman" panose="02020603050405020304" pitchFamily="18" charset="0"/>
              </a:rPr>
            </a:br>
            <a:endParaRPr lang="ru-RU" sz="2000" dirty="0"/>
          </a:p>
        </p:txBody>
      </p:sp>
      <p:sp>
        <p:nvSpPr>
          <p:cNvPr id="15" name="Прямоугольник с одним скругленным углом 14"/>
          <p:cNvSpPr/>
          <p:nvPr/>
        </p:nvSpPr>
        <p:spPr>
          <a:xfrm>
            <a:off x="4582380" y="4005064"/>
            <a:ext cx="3960440" cy="1800200"/>
          </a:xfrm>
          <a:prstGeom prst="round1Rect">
            <a:avLst/>
          </a:prstGeom>
          <a:solidFill>
            <a:srgbClr val="FFFFCC"/>
          </a:solidFill>
          <a:ln>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Times New Roman" panose="02020603050405020304" pitchFamily="18" charset="0"/>
                <a:cs typeface="Times New Roman" panose="02020603050405020304" pitchFamily="18" charset="0"/>
              </a:rPr>
              <a:t>ШАГ </a:t>
            </a:r>
            <a:r>
              <a:rPr lang="ru-RU" sz="2000" b="1" dirty="0" smtClean="0">
                <a:solidFill>
                  <a:srgbClr val="FF0000"/>
                </a:solidFill>
                <a:latin typeface="Times New Roman" panose="02020603050405020304" pitchFamily="18" charset="0"/>
                <a:cs typeface="Times New Roman" panose="02020603050405020304" pitchFamily="18" charset="0"/>
              </a:rPr>
              <a:t>4.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формой сдачи экзамена ЕГЭ/ГВЭ</a:t>
            </a:r>
            <a:endParaRPr lang="ru-RU" sz="2000" dirty="0"/>
          </a:p>
        </p:txBody>
      </p:sp>
      <p:sp>
        <p:nvSpPr>
          <p:cNvPr id="16" name="Прямоугольник с одним скругленным углом 15"/>
          <p:cNvSpPr/>
          <p:nvPr/>
        </p:nvSpPr>
        <p:spPr>
          <a:xfrm>
            <a:off x="4545260" y="1550342"/>
            <a:ext cx="3997560" cy="2160239"/>
          </a:xfrm>
          <a:prstGeom prst="round1Rect">
            <a:avLst/>
          </a:prstGeom>
          <a:solidFill>
            <a:srgbClr val="FFFFCC"/>
          </a:solidFill>
          <a:ln>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Times New Roman" panose="02020603050405020304" pitchFamily="18" charset="0"/>
                <a:cs typeface="Times New Roman" panose="02020603050405020304" pitchFamily="18" charset="0"/>
              </a:rPr>
              <a:t>ШАГ </a:t>
            </a:r>
            <a:r>
              <a:rPr lang="ru-RU" sz="2000" b="1" dirty="0" smtClean="0">
                <a:solidFill>
                  <a:srgbClr val="FF0000"/>
                </a:solidFill>
                <a:latin typeface="Times New Roman" panose="02020603050405020304" pitchFamily="18" charset="0"/>
                <a:cs typeface="Times New Roman" panose="02020603050405020304" pitchFamily="18" charset="0"/>
              </a:rPr>
              <a:t>2.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Обратитесь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в приемную комиссию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(ознакомьтесь с информацией на официальных сайтах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a:t>
            </a:r>
            <a:r>
              <a:rPr lang="ru-RU" sz="2000" b="1" dirty="0">
                <a:solidFill>
                  <a:schemeClr val="accent4">
                    <a:lumMod val="50000"/>
                  </a:schemeClr>
                </a:solidFill>
                <a:latin typeface="Times New Roman" panose="02020603050405020304" pitchFamily="18" charset="0"/>
                <a:cs typeface="Times New Roman" panose="02020603050405020304" pitchFamily="18" charset="0"/>
              </a:rPr>
              <a:t>), в которую планируете поступать, и узнайте о перечне вступительных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испытаний</a:t>
            </a:r>
            <a:endParaRPr lang="ru-RU" sz="2000" i="1" dirty="0"/>
          </a:p>
        </p:txBody>
      </p:sp>
    </p:spTree>
    <p:extLst>
      <p:ext uri="{BB962C8B-B14F-4D97-AF65-F5344CB8AC3E}">
        <p14:creationId xmlns:p14="http://schemas.microsoft.com/office/powerpoint/2010/main" val="307206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
        <p:nvSpPr>
          <p:cNvPr id="2" name="Заголовок 1"/>
          <p:cNvSpPr>
            <a:spLocks noGrp="1"/>
          </p:cNvSpPr>
          <p:nvPr>
            <p:ph type="title"/>
          </p:nvPr>
        </p:nvSpPr>
        <p:spPr>
          <a:xfrm>
            <a:off x="390337" y="380671"/>
            <a:ext cx="8359346" cy="1737218"/>
          </a:xfrm>
        </p:spPr>
        <p:txBody>
          <a:bodyPr>
            <a:normAutofit/>
          </a:bodyPr>
          <a:lstStyle/>
          <a:p>
            <a:pPr algn="ctr"/>
            <a:r>
              <a:rPr lang="ru-RU" sz="4000" b="1" dirty="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Регистрация для участия в ГИА-9 </a:t>
            </a:r>
            <a:r>
              <a:rPr lang="ru-RU" sz="2700" b="1" dirty="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будет осуществляться </a:t>
            </a:r>
            <a:r>
              <a:rPr lang="ru-RU" sz="2700" b="1" dirty="0" smtClean="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r>
            <a:br>
              <a:rPr lang="ru-RU" sz="2700" b="1" dirty="0" smtClean="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lang="ru-RU" sz="2700" b="1" dirty="0" smtClean="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с </a:t>
            </a:r>
            <a:r>
              <a:rPr lang="ru-RU" sz="2700" b="1" dirty="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26 декабря по 1 марта 2017 года </a:t>
            </a:r>
            <a:r>
              <a:rPr lang="ru-RU" sz="2700" b="1" dirty="0" smtClean="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(включительно)</a:t>
            </a:r>
            <a:endParaRPr lang="ru-RU" sz="2700" b="1" dirty="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203848" y="2780928"/>
            <a:ext cx="5760640" cy="3024335"/>
          </a:xfrm>
        </p:spPr>
        <p:txBody>
          <a:bodyPr>
            <a:noAutofit/>
          </a:bodyPr>
          <a:lstStyle/>
          <a:p>
            <a:pPr marL="0" indent="0">
              <a:buNone/>
            </a:pPr>
            <a:r>
              <a:rPr lang="ru-RU" b="1" dirty="0" smtClean="0">
                <a:solidFill>
                  <a:srgbClr val="07077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Для участия в ГИА-2017 необходимо подать в свою образовательную организацию </a:t>
            </a:r>
          </a:p>
          <a:p>
            <a:pPr marL="0" indent="0">
              <a:buNone/>
            </a:pPr>
            <a:r>
              <a:rPr lang="ru-RU"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ЗАЯВЛЕНИЕ + СОГЛАСИЕ </a:t>
            </a:r>
          </a:p>
          <a:p>
            <a:pPr marL="0" indent="0">
              <a:buNone/>
            </a:pPr>
            <a:r>
              <a:rPr lang="ru-RU" b="1" dirty="0" smtClean="0">
                <a:solidFill>
                  <a:srgbClr val="07077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на обработку персональных данных</a:t>
            </a:r>
            <a:endParaRPr lang="ru-RU" b="1" dirty="0">
              <a:solidFill>
                <a:srgbClr val="07077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5844" y="2650573"/>
            <a:ext cx="2718004" cy="2542838"/>
          </a:xfrm>
          <a:prstGeom prst="rect">
            <a:avLst/>
          </a:prstGeom>
        </p:spPr>
      </p:pic>
    </p:spTree>
    <p:extLst>
      <p:ext uri="{BB962C8B-B14F-4D97-AF65-F5344CB8AC3E}">
        <p14:creationId xmlns:p14="http://schemas.microsoft.com/office/powerpoint/2010/main" val="1177597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076"/>
            <a:ext cx="9143999" cy="6763096"/>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395536" y="2276872"/>
            <a:ext cx="8424935" cy="923330"/>
          </a:xfrm>
          <a:prstGeom prst="rect">
            <a:avLst/>
          </a:prstGeom>
          <a:noFill/>
        </p:spPr>
        <p:txBody>
          <a:bodyPr wrap="square" lIns="91440" tIns="45720" rIns="91440" bIns="45720">
            <a:spAutoFit/>
          </a:bodyPr>
          <a:lstStyle/>
          <a:p>
            <a:pPr algn="ctr"/>
            <a:endParaRPr lang="ru-RU" sz="54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2267744" y="404664"/>
            <a:ext cx="4680520" cy="57606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smtClean="0">
                <a:solidFill>
                  <a:schemeClr val="tx2">
                    <a:lumMod val="50000"/>
                  </a:schemeClr>
                </a:solidFill>
                <a:latin typeface="Bookman Old Style" pitchFamily="18" charset="0"/>
              </a:rPr>
              <a:t>Этапы ГИА в 2017 году</a:t>
            </a:r>
            <a:endParaRPr lang="ru-RU" sz="2600" b="1" dirty="0">
              <a:solidFill>
                <a:schemeClr val="tx2">
                  <a:lumMod val="50000"/>
                </a:schemeClr>
              </a:solidFill>
              <a:latin typeface="Bookman Old Style" pitchFamily="18" charset="0"/>
            </a:endParaRPr>
          </a:p>
        </p:txBody>
      </p:sp>
      <p:sp>
        <p:nvSpPr>
          <p:cNvPr id="7" name="Прямоугольник с двумя скругленными противолежащими углами 6"/>
          <p:cNvSpPr/>
          <p:nvPr/>
        </p:nvSpPr>
        <p:spPr>
          <a:xfrm>
            <a:off x="894309" y="1124744"/>
            <a:ext cx="2880320" cy="504056"/>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2">
                    <a:lumMod val="50000"/>
                  </a:schemeClr>
                </a:solidFill>
                <a:latin typeface="Bookman Old Style" pitchFamily="18" charset="0"/>
              </a:rPr>
              <a:t>ГИА - 9</a:t>
            </a:r>
            <a:endParaRPr lang="ru-RU" sz="3200" b="1" dirty="0">
              <a:solidFill>
                <a:schemeClr val="tx2">
                  <a:lumMod val="50000"/>
                </a:schemeClr>
              </a:solidFill>
              <a:latin typeface="Bookman Old Style" pitchFamily="18" charset="0"/>
            </a:endParaRPr>
          </a:p>
        </p:txBody>
      </p:sp>
      <p:sp>
        <p:nvSpPr>
          <p:cNvPr id="8" name="Прямоугольник с двумя скругленными противолежащими углами 7"/>
          <p:cNvSpPr/>
          <p:nvPr/>
        </p:nvSpPr>
        <p:spPr>
          <a:xfrm>
            <a:off x="5292080" y="1124744"/>
            <a:ext cx="2808312" cy="504056"/>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2">
                    <a:lumMod val="50000"/>
                  </a:schemeClr>
                </a:solidFill>
                <a:latin typeface="Bookman Old Style" pitchFamily="18" charset="0"/>
              </a:rPr>
              <a:t>ГИА - 11</a:t>
            </a:r>
            <a:endParaRPr lang="ru-RU" sz="3200" b="1" dirty="0">
              <a:solidFill>
                <a:schemeClr val="tx2">
                  <a:lumMod val="50000"/>
                </a:schemeClr>
              </a:solidFill>
              <a:latin typeface="Bookman Old Style" pitchFamily="18" charset="0"/>
            </a:endParaRPr>
          </a:p>
        </p:txBody>
      </p:sp>
      <p:sp>
        <p:nvSpPr>
          <p:cNvPr id="9" name="Прямоугольник с двумя скругленными противолежащими углами 8"/>
          <p:cNvSpPr/>
          <p:nvPr/>
        </p:nvSpPr>
        <p:spPr>
          <a:xfrm>
            <a:off x="899592" y="1844824"/>
            <a:ext cx="2880320" cy="1283370"/>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Досрочный период: </a:t>
            </a:r>
            <a:br>
              <a:rPr lang="ru-RU" sz="2000" b="1" dirty="0" smtClean="0">
                <a:solidFill>
                  <a:schemeClr val="tx2">
                    <a:lumMod val="50000"/>
                  </a:schemeClr>
                </a:solidFill>
                <a:latin typeface="Bookman Old Style" pitchFamily="18" charset="0"/>
              </a:rPr>
            </a:br>
            <a:r>
              <a:rPr lang="ru-RU" sz="2000" b="1" dirty="0" smtClean="0">
                <a:solidFill>
                  <a:srgbClr val="006600"/>
                </a:solidFill>
                <a:latin typeface="Bookman Old Style" pitchFamily="18" charset="0"/>
              </a:rPr>
              <a:t>20 апреля - 6 мая 2017 года</a:t>
            </a:r>
            <a:endParaRPr lang="ru-RU" sz="2000" b="1" dirty="0">
              <a:solidFill>
                <a:srgbClr val="006600"/>
              </a:solidFill>
              <a:latin typeface="Bookman Old Style" pitchFamily="18" charset="0"/>
            </a:endParaRPr>
          </a:p>
        </p:txBody>
      </p:sp>
      <p:sp>
        <p:nvSpPr>
          <p:cNvPr id="10" name="Прямоугольник с двумя скругленными противолежащими углами 9"/>
          <p:cNvSpPr/>
          <p:nvPr/>
        </p:nvSpPr>
        <p:spPr>
          <a:xfrm>
            <a:off x="899592" y="3284984"/>
            <a:ext cx="2880320" cy="129614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Основной период:</a:t>
            </a:r>
          </a:p>
          <a:p>
            <a:pPr algn="ctr"/>
            <a:r>
              <a:rPr lang="ru-RU" sz="2000" b="1" dirty="0" smtClean="0">
                <a:solidFill>
                  <a:srgbClr val="2430A6"/>
                </a:solidFill>
                <a:latin typeface="Bookman Old Style" pitchFamily="18" charset="0"/>
              </a:rPr>
              <a:t>26 мая - 23 июня 2017 года</a:t>
            </a:r>
            <a:endParaRPr lang="ru-RU" sz="2000" b="1" dirty="0">
              <a:solidFill>
                <a:srgbClr val="2430A6"/>
              </a:solidFill>
              <a:latin typeface="Bookman Old Style" pitchFamily="18" charset="0"/>
            </a:endParaRPr>
          </a:p>
        </p:txBody>
      </p:sp>
      <p:sp>
        <p:nvSpPr>
          <p:cNvPr id="11" name="Прямоугольник с двумя скругленными противолежащими углами 10"/>
          <p:cNvSpPr/>
          <p:nvPr/>
        </p:nvSpPr>
        <p:spPr>
          <a:xfrm>
            <a:off x="5292080" y="1844824"/>
            <a:ext cx="2844316" cy="1283370"/>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Досрочный период:</a:t>
            </a:r>
          </a:p>
          <a:p>
            <a:pPr algn="ctr"/>
            <a:r>
              <a:rPr lang="ru-RU" sz="2000" b="1" dirty="0" smtClean="0">
                <a:solidFill>
                  <a:srgbClr val="006600"/>
                </a:solidFill>
                <a:latin typeface="Bookman Old Style" pitchFamily="18" charset="0"/>
              </a:rPr>
              <a:t>23 марта - 14 апреля 2017 года</a:t>
            </a:r>
            <a:endParaRPr lang="ru-RU" sz="2000" b="1" dirty="0">
              <a:solidFill>
                <a:srgbClr val="006600"/>
              </a:solidFill>
              <a:latin typeface="Bookman Old Style" pitchFamily="18" charset="0"/>
            </a:endParaRPr>
          </a:p>
        </p:txBody>
      </p:sp>
      <p:sp>
        <p:nvSpPr>
          <p:cNvPr id="12" name="Прямоугольник с двумя скругленными противолежащими углами 11"/>
          <p:cNvSpPr/>
          <p:nvPr/>
        </p:nvSpPr>
        <p:spPr>
          <a:xfrm>
            <a:off x="5292080" y="3284984"/>
            <a:ext cx="2844316" cy="129614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Основной период:</a:t>
            </a:r>
          </a:p>
          <a:p>
            <a:pPr algn="ctr"/>
            <a:r>
              <a:rPr lang="ru-RU" sz="2000" b="1" dirty="0" smtClean="0">
                <a:solidFill>
                  <a:srgbClr val="2430A6"/>
                </a:solidFill>
                <a:latin typeface="Bookman Old Style" pitchFamily="18" charset="0"/>
              </a:rPr>
              <a:t>29 мая - 1 июля 2017 года</a:t>
            </a:r>
            <a:endParaRPr lang="ru-RU" sz="2000" b="1" dirty="0">
              <a:solidFill>
                <a:srgbClr val="2430A6"/>
              </a:solidFill>
              <a:latin typeface="Bookman Old Style" pitchFamily="18" charset="0"/>
            </a:endParaRPr>
          </a:p>
        </p:txBody>
      </p:sp>
      <p:sp>
        <p:nvSpPr>
          <p:cNvPr id="13" name="Прямоугольник с двумя скругленными противолежащими углами 12"/>
          <p:cNvSpPr/>
          <p:nvPr/>
        </p:nvSpPr>
        <p:spPr>
          <a:xfrm>
            <a:off x="899592" y="4725144"/>
            <a:ext cx="2880320" cy="129614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Дополнительный период: </a:t>
            </a:r>
            <a:br>
              <a:rPr lang="ru-RU" sz="2000" b="1" dirty="0" smtClean="0">
                <a:solidFill>
                  <a:schemeClr val="tx2">
                    <a:lumMod val="50000"/>
                  </a:schemeClr>
                </a:solidFill>
                <a:latin typeface="Bookman Old Style" pitchFamily="18" charset="0"/>
              </a:rPr>
            </a:br>
            <a:r>
              <a:rPr lang="ru-RU" sz="2000" b="1" dirty="0" smtClean="0">
                <a:solidFill>
                  <a:srgbClr val="FF3300"/>
                </a:solidFill>
                <a:latin typeface="Bookman Old Style" pitchFamily="18" charset="0"/>
              </a:rPr>
              <a:t> 2 - 22 сентября </a:t>
            </a:r>
            <a:endParaRPr lang="ru-RU" sz="2000" b="1" dirty="0">
              <a:solidFill>
                <a:srgbClr val="FF3300"/>
              </a:solidFill>
              <a:latin typeface="Bookman Old Style" pitchFamily="18" charset="0"/>
            </a:endParaRPr>
          </a:p>
        </p:txBody>
      </p:sp>
      <p:sp>
        <p:nvSpPr>
          <p:cNvPr id="14" name="Прямоугольник с двумя скругленными противолежащими углами 13"/>
          <p:cNvSpPr/>
          <p:nvPr/>
        </p:nvSpPr>
        <p:spPr>
          <a:xfrm>
            <a:off x="5292080" y="4725144"/>
            <a:ext cx="2844316" cy="129614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Дополнительный период: </a:t>
            </a:r>
            <a:br>
              <a:rPr lang="ru-RU" sz="2000" b="1" dirty="0" smtClean="0">
                <a:solidFill>
                  <a:schemeClr val="tx2">
                    <a:lumMod val="50000"/>
                  </a:schemeClr>
                </a:solidFill>
                <a:latin typeface="Bookman Old Style" pitchFamily="18" charset="0"/>
              </a:rPr>
            </a:br>
            <a:r>
              <a:rPr lang="ru-RU" sz="2000" b="1" dirty="0" smtClean="0">
                <a:solidFill>
                  <a:srgbClr val="FF3300"/>
                </a:solidFill>
                <a:latin typeface="Bookman Old Style" pitchFamily="18" charset="0"/>
              </a:rPr>
              <a:t>2 - 16 сентября </a:t>
            </a:r>
            <a:endParaRPr lang="ru-RU" sz="2000" b="1" dirty="0">
              <a:solidFill>
                <a:srgbClr val="FF3300"/>
              </a:solidFill>
              <a:latin typeface="Bookman Old Style" pitchFamily="18" charset="0"/>
            </a:endParaRPr>
          </a:p>
        </p:txBody>
      </p:sp>
    </p:spTree>
    <p:extLst>
      <p:ext uri="{BB962C8B-B14F-4D97-AF65-F5344CB8AC3E}">
        <p14:creationId xmlns:p14="http://schemas.microsoft.com/office/powerpoint/2010/main" val="1591095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0018" cy="6858000"/>
          </a:xfrm>
          <a:prstGeom prst="rect">
            <a:avLst/>
          </a:prstGeom>
        </p:spPr>
      </p:pic>
      <p:sp>
        <p:nvSpPr>
          <p:cNvPr id="2" name="Заголовок 1"/>
          <p:cNvSpPr>
            <a:spLocks noGrp="1"/>
          </p:cNvSpPr>
          <p:nvPr>
            <p:ph type="title"/>
          </p:nvPr>
        </p:nvSpPr>
        <p:spPr>
          <a:xfrm>
            <a:off x="547984" y="260648"/>
            <a:ext cx="4923310" cy="2952328"/>
          </a:xfrm>
        </p:spPr>
        <p:txBody>
          <a:bodyPr>
            <a:noAutofit/>
          </a:bodyPr>
          <a:lstStyle/>
          <a:p>
            <a:r>
              <a:rPr lang="ru-RU" sz="3600"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Общее количество экзаменов </a:t>
            </a:r>
            <a:br>
              <a:rPr lang="ru-RU" sz="3600"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lang="ru-RU" sz="3600" b="1" dirty="0" smtClean="0">
                <a:solidFill>
                  <a:srgbClr val="2430A6"/>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в 9-х классах </a:t>
            </a:r>
            <a:r>
              <a:rPr lang="ru-RU" sz="3600"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не должно превышать четырех!</a:t>
            </a:r>
            <a:endParaRPr lang="ru-RU" sz="3600" b="1" dirty="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2627785" y="3461437"/>
            <a:ext cx="5861308" cy="2055795"/>
          </a:xfrm>
        </p:spPr>
        <p:txBody>
          <a:bodyPr>
            <a:normAutofit fontScale="92500" lnSpcReduction="20000"/>
          </a:bodyPr>
          <a:lstStyle/>
          <a:p>
            <a:pPr marL="0" indent="0">
              <a:buNone/>
            </a:pPr>
            <a:r>
              <a:rPr lang="ru-RU" b="1" dirty="0" smtClean="0">
                <a:solidFill>
                  <a:srgbClr val="6600CC"/>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Для обучающихся </a:t>
            </a:r>
            <a:r>
              <a:rPr lang="ru-RU"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с ОВЗ</a:t>
            </a:r>
            <a:r>
              <a:rPr lang="ru-RU" b="1" dirty="0" smtClean="0">
                <a:solidFill>
                  <a:srgbClr val="6600CC"/>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детей – инвалидов и инвалидов количество экзаменов по их желанию может быть сокращено </a:t>
            </a:r>
            <a:r>
              <a:rPr lang="ru-RU"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до двух </a:t>
            </a:r>
            <a:r>
              <a:rPr lang="ru-RU" b="1" dirty="0" smtClean="0">
                <a:solidFill>
                  <a:srgbClr val="6600CC"/>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обязательных: по русскому языку и математике</a:t>
            </a:r>
            <a:endParaRPr lang="ru-RU" b="1" dirty="0">
              <a:solidFill>
                <a:srgbClr val="6600CC"/>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21531"/>
            <a:ext cx="2501882" cy="271943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140969"/>
            <a:ext cx="2304256" cy="2623630"/>
          </a:xfrm>
          <a:prstGeom prst="rect">
            <a:avLst/>
          </a:prstGeom>
        </p:spPr>
      </p:pic>
    </p:spTree>
    <p:extLst>
      <p:ext uri="{BB962C8B-B14F-4D97-AF65-F5344CB8AC3E}">
        <p14:creationId xmlns:p14="http://schemas.microsoft.com/office/powerpoint/2010/main" val="1997892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218141" cy="6858000"/>
          </a:xfrm>
          <a:prstGeom prst="rect">
            <a:avLst/>
          </a:prstGeom>
        </p:spPr>
      </p:pic>
      <p:sp>
        <p:nvSpPr>
          <p:cNvPr id="6" name="Заголовок 5"/>
          <p:cNvSpPr>
            <a:spLocks noGrp="1"/>
          </p:cNvSpPr>
          <p:nvPr>
            <p:ph type="title"/>
          </p:nvPr>
        </p:nvSpPr>
        <p:spPr>
          <a:xfrm>
            <a:off x="539552" y="332656"/>
            <a:ext cx="8280920" cy="5010964"/>
          </a:xfrm>
          <a:solidFill>
            <a:schemeClr val="bg1">
              <a:lumMod val="95000"/>
            </a:schemeClr>
          </a:solidFill>
          <a:effectLst>
            <a:outerShdw blurRad="50800" dist="50800" dir="5400000" algn="ctr" rotWithShape="0">
              <a:srgbClr val="9966FF"/>
            </a:outerShdw>
          </a:effectLst>
          <a:scene3d>
            <a:camera prst="orthographicFront"/>
            <a:lightRig rig="threePt" dir="t"/>
          </a:scene3d>
          <a:sp3d>
            <a:bevelT w="165100" prst="coolSlant"/>
          </a:sp3d>
        </p:spPr>
        <p:txBody>
          <a:bodyPr>
            <a:normAutofit/>
            <a:sp3d extrusionH="57150">
              <a:bevelT w="82550" h="38100" prst="coolSlant"/>
            </a:sp3d>
          </a:bodyPr>
          <a:lstStyle/>
          <a:p>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Результаты, полученные </a:t>
            </a:r>
            <a:r>
              <a:rPr lang="ru-RU" sz="4000" b="1" u="sng"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на ГИА-9 </a:t>
            </a:r>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по </a:t>
            </a:r>
            <a:r>
              <a:rPr lang="ru-RU" sz="4000" b="1" dirty="0" smtClean="0">
                <a:solidFill>
                  <a:srgbClr val="FF0000"/>
                </a:solidFill>
                <a:latin typeface="Times New Roman" panose="02020603050405020304" pitchFamily="18" charset="0"/>
                <a:cs typeface="Times New Roman" panose="02020603050405020304" pitchFamily="18" charset="0"/>
              </a:rPr>
              <a:t>всем четырем учебным предметам</a:t>
            </a:r>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 </a:t>
            </a:r>
            <a:r>
              <a:rPr lang="ru-RU" sz="4000" b="1" dirty="0" smtClean="0">
                <a:solidFill>
                  <a:srgbClr val="FF0000"/>
                </a:solidFill>
                <a:latin typeface="Times New Roman" panose="02020603050405020304" pitchFamily="18" charset="0"/>
                <a:cs typeface="Times New Roman" panose="02020603050405020304" pitchFamily="18" charset="0"/>
              </a:rPr>
              <a:t>будут влиять на итоговую отметку, выставляемую в аттестат</a:t>
            </a:r>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 об основном общем образовании, а также на получение аттестата.</a:t>
            </a:r>
            <a:endParaRPr lang="ru-RU" sz="4000" b="1" u="dbl" dirty="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effectLst>
                <a:innerShdw blurRad="63500" dist="50800">
                  <a:prstClr val="black">
                    <a:alpha val="50000"/>
                  </a:prstClr>
                </a:innerShdw>
              </a:effectLst>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4779918"/>
            <a:ext cx="1656184" cy="1656184"/>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06674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a:solidFill>
            <a:schemeClr val="bg1">
              <a:lumMod val="95000"/>
            </a:schemeClr>
          </a:solidFill>
        </p:spPr>
      </p:pic>
      <p:sp>
        <p:nvSpPr>
          <p:cNvPr id="6" name="Заголовок 5"/>
          <p:cNvSpPr>
            <a:spLocks noGrp="1"/>
          </p:cNvSpPr>
          <p:nvPr>
            <p:ph type="title"/>
          </p:nvPr>
        </p:nvSpPr>
        <p:spPr>
          <a:xfrm>
            <a:off x="457200" y="274639"/>
            <a:ext cx="1810544" cy="634082"/>
          </a:xfrm>
          <a:solidFill>
            <a:schemeClr val="bg1">
              <a:lumMod val="95000"/>
            </a:schemeClr>
          </a:solidFill>
          <a:scene3d>
            <a:camera prst="orthographicFront"/>
            <a:lightRig rig="threePt" dir="t"/>
          </a:scene3d>
          <a:sp3d>
            <a:bevelT/>
          </a:sp3d>
        </p:spPr>
        <p:txBody>
          <a:bodyPr>
            <a:noAutofit/>
          </a:bodyPr>
          <a:lstStyle/>
          <a:p>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ГИА-9</a:t>
            </a:r>
            <a:endParaRPr lang="ru-RU" sz="4000" b="1" dirty="0"/>
          </a:p>
        </p:txBody>
      </p:sp>
      <p:sp>
        <p:nvSpPr>
          <p:cNvPr id="7" name="Объект 6"/>
          <p:cNvSpPr>
            <a:spLocks noGrp="1"/>
          </p:cNvSpPr>
          <p:nvPr>
            <p:ph idx="1"/>
          </p:nvPr>
        </p:nvSpPr>
        <p:spPr>
          <a:xfrm>
            <a:off x="213154" y="1417638"/>
            <a:ext cx="9004987" cy="4072335"/>
          </a:xfrm>
          <a:effectLst>
            <a:outerShdw blurRad="50800" dist="50800" dir="5400000" algn="ctr" rotWithShape="0">
              <a:schemeClr val="accent1">
                <a:lumMod val="40000"/>
                <a:lumOff val="60000"/>
              </a:schemeClr>
            </a:outerShdw>
          </a:effectLst>
          <a:scene3d>
            <a:camera prst="orthographicFront"/>
            <a:lightRig rig="threePt" dir="t"/>
          </a:scene3d>
          <a:sp3d>
            <a:bevelT prst="angle"/>
          </a:sp3d>
        </p:spPr>
        <p:txBody>
          <a:bodyPr>
            <a:normAutofit/>
          </a:bodyPr>
          <a:lstStyle/>
          <a:p>
            <a:pPr marL="0" indent="0">
              <a:buNone/>
            </a:pPr>
            <a:r>
              <a:rPr lang="ru-RU" b="1" dirty="0" smtClean="0">
                <a:solidFill>
                  <a:srgbClr val="FF0000"/>
                </a:solidFill>
                <a:latin typeface="Times New Roman" panose="02020603050405020304" pitchFamily="18" charset="0"/>
                <a:cs typeface="Times New Roman" panose="02020603050405020304" pitchFamily="18" charset="0"/>
              </a:rPr>
              <a:t>Повторно</a:t>
            </a:r>
            <a:r>
              <a:rPr lang="ru-RU" b="1" dirty="0" smtClean="0">
                <a:gradFill>
                  <a:gsLst>
                    <a:gs pos="74000">
                      <a:srgbClr val="0000FF"/>
                    </a:gs>
                    <a:gs pos="83000">
                      <a:srgbClr val="6600FF"/>
                    </a:gs>
                    <a:gs pos="100000">
                      <a:srgbClr val="FF3399"/>
                    </a:gs>
                  </a:gsLst>
                  <a:lin ang="5400000" scaled="1"/>
                </a:gradFill>
                <a:latin typeface="Times New Roman" panose="02020603050405020304" pitchFamily="18" charset="0"/>
                <a:cs typeface="Times New Roman" panose="02020603050405020304" pitchFamily="18" charset="0"/>
              </a:rPr>
              <a:t> </a:t>
            </a:r>
            <a:r>
              <a:rPr lang="ru-RU" b="1" dirty="0">
                <a:gradFill>
                  <a:gsLst>
                    <a:gs pos="74000">
                      <a:srgbClr val="0000FF"/>
                    </a:gs>
                    <a:gs pos="83000">
                      <a:srgbClr val="6600FF"/>
                    </a:gs>
                    <a:gs pos="100000">
                      <a:srgbClr val="FF3399"/>
                    </a:gs>
                  </a:gsLst>
                  <a:lin ang="5400000" scaled="1"/>
                </a:gradFill>
                <a:latin typeface="Times New Roman" panose="02020603050405020304" pitchFamily="18" charset="0"/>
                <a:cs typeface="Times New Roman" panose="02020603050405020304" pitchFamily="18" charset="0"/>
              </a:rPr>
              <a:t>к сдаче ГИА-9 по соответствующим учебным предметам в текущем году по решению ГЭК</a:t>
            </a:r>
            <a:r>
              <a:rPr lang="ru-RU" b="1" dirty="0">
                <a:solidFill>
                  <a:srgbClr val="FF0000"/>
                </a:solidFill>
                <a:latin typeface="Times New Roman" panose="02020603050405020304" pitchFamily="18" charset="0"/>
                <a:cs typeface="Times New Roman" panose="02020603050405020304" pitchFamily="18" charset="0"/>
              </a:rPr>
              <a:t> допускаются </a:t>
            </a:r>
            <a:r>
              <a:rPr lang="ru-RU" b="1" dirty="0">
                <a:gradFill>
                  <a:gsLst>
                    <a:gs pos="74000">
                      <a:srgbClr val="0000FF"/>
                    </a:gs>
                    <a:gs pos="83000">
                      <a:srgbClr val="6600FF"/>
                    </a:gs>
                    <a:gs pos="100000">
                      <a:srgbClr val="FF3399"/>
                    </a:gs>
                  </a:gsLst>
                  <a:lin ang="5400000" scaled="1"/>
                </a:gradFill>
                <a:latin typeface="Times New Roman" panose="02020603050405020304" pitchFamily="18" charset="0"/>
                <a:cs typeface="Times New Roman" panose="02020603050405020304" pitchFamily="18" charset="0"/>
              </a:rPr>
              <a:t>обучающиеся, получившие на ГИА-9 неудовлетворительные результаты </a:t>
            </a:r>
            <a:r>
              <a:rPr lang="ru-RU" b="1" dirty="0">
                <a:solidFill>
                  <a:srgbClr val="FF0000"/>
                </a:solidFill>
                <a:latin typeface="Times New Roman" panose="02020603050405020304" pitchFamily="18" charset="0"/>
                <a:cs typeface="Times New Roman" panose="02020603050405020304" pitchFamily="18" charset="0"/>
              </a:rPr>
              <a:t>не более чем по двум учебным предметам.</a:t>
            </a:r>
            <a:endParaRPr lang="ru-RU" b="1" dirty="0">
              <a:solidFill>
                <a:srgbClr val="FF0000"/>
              </a:solidFill>
              <a:effectLst>
                <a:outerShdw blurRad="50800" dist="50800" dir="5400000" algn="ctr" rotWithShape="0">
                  <a:srgbClr val="92D050"/>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4077072"/>
            <a:ext cx="1480383" cy="188332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119929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8141" cy="6858000"/>
          </a:xfrm>
          <a:prstGeom prst="rect">
            <a:avLst/>
          </a:prstGeom>
        </p:spPr>
      </p:pic>
      <p:sp>
        <p:nvSpPr>
          <p:cNvPr id="6" name="Заголовок 5"/>
          <p:cNvSpPr>
            <a:spLocks noGrp="1"/>
          </p:cNvSpPr>
          <p:nvPr>
            <p:ph type="title"/>
          </p:nvPr>
        </p:nvSpPr>
        <p:spPr>
          <a:xfrm>
            <a:off x="457200" y="274638"/>
            <a:ext cx="1810544" cy="634082"/>
          </a:xfrm>
          <a:solidFill>
            <a:schemeClr val="bg1">
              <a:lumMod val="95000"/>
            </a:schemeClr>
          </a:solidFill>
          <a:scene3d>
            <a:camera prst="orthographicFront"/>
            <a:lightRig rig="threePt" dir="t"/>
          </a:scene3d>
          <a:sp3d>
            <a:bevelT/>
          </a:sp3d>
        </p:spPr>
        <p:txBody>
          <a:bodyPr>
            <a:noAutofit/>
          </a:bodyPr>
          <a:lstStyle/>
          <a:p>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ГИА-9</a:t>
            </a:r>
            <a:endParaRPr lang="ru-RU" sz="4000" b="1" dirty="0"/>
          </a:p>
        </p:txBody>
      </p:sp>
      <p:sp>
        <p:nvSpPr>
          <p:cNvPr id="7" name="Объект 6"/>
          <p:cNvSpPr>
            <a:spLocks noGrp="1"/>
          </p:cNvSpPr>
          <p:nvPr>
            <p:ph idx="1"/>
          </p:nvPr>
        </p:nvSpPr>
        <p:spPr>
          <a:xfrm>
            <a:off x="457200" y="1600201"/>
            <a:ext cx="8507288" cy="4133056"/>
          </a:xfrm>
          <a:scene3d>
            <a:camera prst="orthographicFront"/>
            <a:lightRig rig="threePt" dir="t"/>
          </a:scene3d>
          <a:sp3d>
            <a:bevelT prst="angle"/>
          </a:sp3d>
        </p:spPr>
        <p:txBody>
          <a:bodyPr>
            <a:normAutofit/>
          </a:bodyPr>
          <a:lstStyle/>
          <a:p>
            <a:pPr marL="0" indent="0">
              <a:buNone/>
            </a:pPr>
            <a:r>
              <a:rPr lang="ru-RU" b="1" dirty="0" smtClean="0">
                <a:gradFill>
                  <a:gsLst>
                    <a:gs pos="0">
                      <a:schemeClr val="accent1">
                        <a:lumMod val="5000"/>
                        <a:lumOff val="95000"/>
                      </a:schemeClr>
                    </a:gs>
                    <a:gs pos="74000">
                      <a:srgbClr val="003300"/>
                    </a:gs>
                    <a:gs pos="83000">
                      <a:srgbClr val="6600FF"/>
                    </a:gs>
                    <a:gs pos="10952">
                      <a:srgbClr val="000099"/>
                    </a:gs>
                    <a:gs pos="100000">
                      <a:srgbClr val="339933"/>
                    </a:gs>
                  </a:gsLst>
                  <a:lin ang="5400000" scaled="1"/>
                </a:gradFill>
                <a:latin typeface="Times New Roman" panose="02020603050405020304" pitchFamily="18" charset="0"/>
                <a:cs typeface="Times New Roman" panose="02020603050405020304" pitchFamily="18" charset="0"/>
              </a:rPr>
              <a:t>Наличие </a:t>
            </a:r>
            <a:r>
              <a:rPr lang="ru-RU" b="1" dirty="0">
                <a:gradFill>
                  <a:gsLst>
                    <a:gs pos="0">
                      <a:schemeClr val="accent1">
                        <a:lumMod val="5000"/>
                        <a:lumOff val="95000"/>
                      </a:schemeClr>
                    </a:gs>
                    <a:gs pos="74000">
                      <a:srgbClr val="003300"/>
                    </a:gs>
                    <a:gs pos="83000">
                      <a:srgbClr val="6600FF"/>
                    </a:gs>
                    <a:gs pos="10952">
                      <a:srgbClr val="000099"/>
                    </a:gs>
                    <a:gs pos="100000">
                      <a:srgbClr val="339933"/>
                    </a:gs>
                  </a:gsLst>
                  <a:lin ang="5400000" scaled="1"/>
                </a:gradFill>
                <a:latin typeface="Times New Roman" panose="02020603050405020304" pitchFamily="18" charset="0"/>
                <a:cs typeface="Times New Roman" panose="02020603050405020304" pitchFamily="18" charset="0"/>
              </a:rPr>
              <a:t>неудовлетворительного результата </a:t>
            </a:r>
            <a:r>
              <a:rPr lang="ru-RU" b="1" dirty="0">
                <a:solidFill>
                  <a:srgbClr val="CC0000"/>
                </a:solidFill>
                <a:latin typeface="Times New Roman" panose="02020603050405020304" pitchFamily="18" charset="0"/>
                <a:cs typeface="Times New Roman" panose="02020603050405020304" pitchFamily="18" charset="0"/>
              </a:rPr>
              <a:t>более чем по двум учебным предметам </a:t>
            </a:r>
            <a:r>
              <a:rPr lang="ru-RU" b="1" dirty="0">
                <a:gradFill>
                  <a:gsLst>
                    <a:gs pos="0">
                      <a:schemeClr val="accent1">
                        <a:lumMod val="5000"/>
                        <a:lumOff val="95000"/>
                      </a:schemeClr>
                    </a:gs>
                    <a:gs pos="74000">
                      <a:srgbClr val="003300"/>
                    </a:gs>
                    <a:gs pos="83000">
                      <a:srgbClr val="6600FF"/>
                    </a:gs>
                    <a:gs pos="10952">
                      <a:srgbClr val="000099"/>
                    </a:gs>
                    <a:gs pos="100000">
                      <a:srgbClr val="339933"/>
                    </a:gs>
                  </a:gsLst>
                  <a:lin ang="5400000" scaled="1"/>
                </a:gradFill>
                <a:latin typeface="Times New Roman" panose="02020603050405020304" pitchFamily="18" charset="0"/>
                <a:cs typeface="Times New Roman" panose="02020603050405020304" pitchFamily="18" charset="0"/>
              </a:rPr>
              <a:t>не позволяет выпускнику повторно участвовать в экзаменах по данным учебным предметам в резервные дни. </a:t>
            </a:r>
          </a:p>
          <a:p>
            <a:pPr marL="0" indent="0">
              <a:buNone/>
            </a:pPr>
            <a:r>
              <a:rPr lang="ru-RU" b="1" dirty="0" smtClean="0">
                <a:solidFill>
                  <a:srgbClr val="FF0000"/>
                </a:solidFill>
                <a:latin typeface="Times New Roman" panose="02020603050405020304" pitchFamily="18" charset="0"/>
                <a:cs typeface="Times New Roman" panose="02020603050405020304" pitchFamily="18" charset="0"/>
              </a:rPr>
              <a:t>В этом случае участие </a:t>
            </a:r>
            <a:r>
              <a:rPr lang="ru-RU" b="1" dirty="0">
                <a:solidFill>
                  <a:srgbClr val="FF0000"/>
                </a:solidFill>
                <a:latin typeface="Times New Roman" panose="02020603050405020304" pitchFamily="18" charset="0"/>
                <a:cs typeface="Times New Roman" panose="02020603050405020304" pitchFamily="18" charset="0"/>
              </a:rPr>
              <a:t>в ГИА возможно не ранее 1 сентября 2017 года. </a:t>
            </a:r>
          </a:p>
        </p:txBody>
      </p:sp>
    </p:spTree>
    <p:extLst>
      <p:ext uri="{BB962C8B-B14F-4D97-AF65-F5344CB8AC3E}">
        <p14:creationId xmlns:p14="http://schemas.microsoft.com/office/powerpoint/2010/main" val="3334651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3999" cy="6885384"/>
          </a:xfrm>
          <a:prstGeom prst="rect">
            <a:avLst/>
          </a:prstGeom>
        </p:spPr>
      </p:pic>
      <p:sp>
        <p:nvSpPr>
          <p:cNvPr id="2" name="Заголовок 1"/>
          <p:cNvSpPr>
            <a:spLocks noGrp="1"/>
          </p:cNvSpPr>
          <p:nvPr>
            <p:ph type="ctrTitle"/>
          </p:nvPr>
        </p:nvSpPr>
        <p:spPr>
          <a:xfrm>
            <a:off x="611560" y="1916832"/>
            <a:ext cx="8352928" cy="2520280"/>
          </a:xfrm>
        </p:spPr>
        <p:txBody>
          <a:bodyPr>
            <a:noAutofit/>
          </a:bodyPr>
          <a:lstStyle/>
          <a:p>
            <a:pPr lvl="0" algn="l"/>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n w="12700">
                <a:solidFill>
                  <a:schemeClr val="tx2">
                    <a:lumMod val="50000"/>
                  </a:schemeClr>
                </a:solidFill>
                <a:prstDash val="solid"/>
              </a:ln>
              <a:solidFill>
                <a:schemeClr val="accent1">
                  <a:lumMod val="75000"/>
                </a:schemeClr>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092280" y="2276872"/>
            <a:ext cx="1656184" cy="2736304"/>
          </a:xfrm>
        </p:spPr>
        <p:txBody>
          <a:bodyPr>
            <a:noAutofit/>
          </a:bodyPr>
          <a:lstStyle/>
          <a:p>
            <a:pPr algn="l"/>
            <a:endParaRPr lang="ru-RU" sz="2800" b="1" dirty="0" smtClean="0">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ndParaRPr>
          </a:p>
        </p:txBody>
      </p:sp>
      <p:sp>
        <p:nvSpPr>
          <p:cNvPr id="6" name="TextBox 5"/>
          <p:cNvSpPr txBox="1"/>
          <p:nvPr/>
        </p:nvSpPr>
        <p:spPr>
          <a:xfrm>
            <a:off x="719571" y="193099"/>
            <a:ext cx="7704856"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Официальные источники информации</a:t>
            </a:r>
            <a:endParaRPr lang="ru-RU"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Рисунок 7"/>
          <p:cNvPicPr/>
          <p:nvPr/>
        </p:nvPicPr>
        <p:blipFill>
          <a:blip r:embed="rId4"/>
          <a:stretch>
            <a:fillRect/>
          </a:stretch>
        </p:blipFill>
        <p:spPr>
          <a:xfrm>
            <a:off x="899592" y="716318"/>
            <a:ext cx="7776864" cy="5881033"/>
          </a:xfrm>
          <a:prstGeom prst="rect">
            <a:avLst/>
          </a:prstGeom>
        </p:spPr>
      </p:pic>
    </p:spTree>
    <p:extLst>
      <p:ext uri="{BB962C8B-B14F-4D97-AF65-F5344CB8AC3E}">
        <p14:creationId xmlns:p14="http://schemas.microsoft.com/office/powerpoint/2010/main" val="2583519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3999" cy="6885384"/>
          </a:xfrm>
          <a:prstGeom prst="rect">
            <a:avLst/>
          </a:prstGeom>
        </p:spPr>
      </p:pic>
      <p:sp>
        <p:nvSpPr>
          <p:cNvPr id="2" name="Заголовок 1"/>
          <p:cNvSpPr>
            <a:spLocks noGrp="1"/>
          </p:cNvSpPr>
          <p:nvPr>
            <p:ph type="ctrTitle"/>
          </p:nvPr>
        </p:nvSpPr>
        <p:spPr>
          <a:xfrm>
            <a:off x="611560" y="1916832"/>
            <a:ext cx="8352928" cy="2520280"/>
          </a:xfrm>
        </p:spPr>
        <p:txBody>
          <a:bodyPr>
            <a:noAutofit/>
          </a:bodyPr>
          <a:lstStyle/>
          <a:p>
            <a:pPr lvl="0" algn="l"/>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n w="12700">
                <a:solidFill>
                  <a:schemeClr val="tx2">
                    <a:lumMod val="50000"/>
                  </a:schemeClr>
                </a:solidFill>
                <a:prstDash val="solid"/>
              </a:ln>
              <a:solidFill>
                <a:schemeClr val="accent1">
                  <a:lumMod val="75000"/>
                </a:schemeClr>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092280" y="2276872"/>
            <a:ext cx="1656184" cy="2736304"/>
          </a:xfrm>
        </p:spPr>
        <p:txBody>
          <a:bodyPr>
            <a:noAutofit/>
          </a:bodyPr>
          <a:lstStyle/>
          <a:p>
            <a:pPr algn="l"/>
            <a:endParaRPr lang="ru-RU" sz="2800" b="1" dirty="0" smtClean="0">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ndParaRPr>
          </a:p>
        </p:txBody>
      </p:sp>
      <p:sp>
        <p:nvSpPr>
          <p:cNvPr id="6" name="TextBox 5"/>
          <p:cNvSpPr txBox="1"/>
          <p:nvPr/>
        </p:nvSpPr>
        <p:spPr>
          <a:xfrm>
            <a:off x="719571" y="193099"/>
            <a:ext cx="7704856"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Официальные источники информации</a:t>
            </a:r>
            <a:endParaRPr lang="ru-RU"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Рисунок 8"/>
          <p:cNvPicPr/>
          <p:nvPr/>
        </p:nvPicPr>
        <p:blipFill>
          <a:blip r:embed="rId4"/>
          <a:stretch>
            <a:fillRect/>
          </a:stretch>
        </p:blipFill>
        <p:spPr>
          <a:xfrm>
            <a:off x="827584" y="716318"/>
            <a:ext cx="7704856" cy="5881033"/>
          </a:xfrm>
          <a:prstGeom prst="rect">
            <a:avLst/>
          </a:prstGeom>
        </p:spPr>
      </p:pic>
    </p:spTree>
    <p:extLst>
      <p:ext uri="{BB962C8B-B14F-4D97-AF65-F5344CB8AC3E}">
        <p14:creationId xmlns:p14="http://schemas.microsoft.com/office/powerpoint/2010/main" val="791544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3999" cy="6885384"/>
          </a:xfrm>
          <a:prstGeom prst="rect">
            <a:avLst/>
          </a:prstGeom>
        </p:spPr>
      </p:pic>
      <p:sp>
        <p:nvSpPr>
          <p:cNvPr id="2" name="Заголовок 1"/>
          <p:cNvSpPr>
            <a:spLocks noGrp="1"/>
          </p:cNvSpPr>
          <p:nvPr>
            <p:ph type="ctrTitle"/>
          </p:nvPr>
        </p:nvSpPr>
        <p:spPr>
          <a:xfrm>
            <a:off x="611560" y="1916832"/>
            <a:ext cx="8352928" cy="2520280"/>
          </a:xfrm>
        </p:spPr>
        <p:txBody>
          <a:bodyPr>
            <a:noAutofit/>
          </a:bodyPr>
          <a:lstStyle/>
          <a:p>
            <a:pPr lvl="0" algn="l"/>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n w="12700">
                <a:solidFill>
                  <a:schemeClr val="tx2">
                    <a:lumMod val="50000"/>
                  </a:schemeClr>
                </a:solidFill>
                <a:prstDash val="solid"/>
              </a:ln>
              <a:solidFill>
                <a:schemeClr val="accent1">
                  <a:lumMod val="75000"/>
                </a:schemeClr>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092280" y="2276872"/>
            <a:ext cx="1656184" cy="2736304"/>
          </a:xfrm>
        </p:spPr>
        <p:txBody>
          <a:bodyPr>
            <a:noAutofit/>
          </a:bodyPr>
          <a:lstStyle/>
          <a:p>
            <a:pPr algn="l"/>
            <a:endParaRPr lang="ru-RU" sz="2800" b="1" dirty="0" smtClean="0">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ndParaRPr>
          </a:p>
        </p:txBody>
      </p:sp>
      <p:sp>
        <p:nvSpPr>
          <p:cNvPr id="6" name="TextBox 5"/>
          <p:cNvSpPr txBox="1"/>
          <p:nvPr/>
        </p:nvSpPr>
        <p:spPr>
          <a:xfrm>
            <a:off x="719571" y="193099"/>
            <a:ext cx="7704856"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Официальные источники информации</a:t>
            </a:r>
            <a:endParaRPr lang="ru-RU"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Рисунок 9"/>
          <p:cNvPicPr/>
          <p:nvPr/>
        </p:nvPicPr>
        <p:blipFill>
          <a:blip r:embed="rId4"/>
          <a:stretch>
            <a:fillRect/>
          </a:stretch>
        </p:blipFill>
        <p:spPr>
          <a:xfrm>
            <a:off x="3041948" y="747554"/>
            <a:ext cx="5940423" cy="4238615"/>
          </a:xfrm>
          <a:prstGeom prst="rect">
            <a:avLst/>
          </a:prstGeom>
        </p:spPr>
      </p:pic>
      <p:pic>
        <p:nvPicPr>
          <p:cNvPr id="8" name="Рисунок 7"/>
          <p:cNvPicPr/>
          <p:nvPr/>
        </p:nvPicPr>
        <p:blipFill>
          <a:blip r:embed="rId5"/>
          <a:stretch>
            <a:fillRect/>
          </a:stretch>
        </p:blipFill>
        <p:spPr>
          <a:xfrm>
            <a:off x="179512" y="2348880"/>
            <a:ext cx="5688632" cy="4392488"/>
          </a:xfrm>
          <a:prstGeom prst="rect">
            <a:avLst/>
          </a:prstGeom>
        </p:spPr>
      </p:pic>
    </p:spTree>
    <p:extLst>
      <p:ext uri="{BB962C8B-B14F-4D97-AF65-F5344CB8AC3E}">
        <p14:creationId xmlns:p14="http://schemas.microsoft.com/office/powerpoint/2010/main" val="2200506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8141" cy="6858000"/>
          </a:xfrm>
          <a:prstGeom prst="rect">
            <a:avLst/>
          </a:prstGeom>
        </p:spPr>
      </p:pic>
      <p:sp>
        <p:nvSpPr>
          <p:cNvPr id="6" name="Заголовок 5"/>
          <p:cNvSpPr>
            <a:spLocks noGrp="1"/>
          </p:cNvSpPr>
          <p:nvPr>
            <p:ph type="title"/>
          </p:nvPr>
        </p:nvSpPr>
        <p:spPr/>
        <p:txBody>
          <a:bodyPr>
            <a:noAutofit/>
          </a:bodyPr>
          <a:lstStyle/>
          <a:p>
            <a:pPr algn="ctr"/>
            <a:r>
              <a:rPr lang="ru-RU" sz="27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Подробная информация о проведении экзаменов размещается на официальном сайте ГКУ «Центр оценки и мониторинга качества образования»</a:t>
            </a:r>
          </a:p>
        </p:txBody>
      </p:sp>
      <p:sp>
        <p:nvSpPr>
          <p:cNvPr id="7" name="Объект 6"/>
          <p:cNvSpPr>
            <a:spLocks noGrp="1"/>
          </p:cNvSpPr>
          <p:nvPr>
            <p:ph idx="1"/>
          </p:nvPr>
        </p:nvSpPr>
        <p:spPr>
          <a:xfrm>
            <a:off x="1" y="1556792"/>
            <a:ext cx="9218140" cy="5040560"/>
          </a:xfrm>
          <a:solidFill>
            <a:schemeClr val="bg1">
              <a:lumMod val="95000"/>
            </a:schemeClr>
          </a:solidFill>
          <a:effectLst>
            <a:outerShdw blurRad="50800" dist="50800" dir="5400000" algn="ctr" rotWithShape="0">
              <a:schemeClr val="accent1">
                <a:lumMod val="40000"/>
                <a:lumOff val="60000"/>
              </a:schemeClr>
            </a:outerShdw>
          </a:effectLst>
          <a:scene3d>
            <a:camera prst="orthographicFront"/>
            <a:lightRig rig="threePt" dir="t"/>
          </a:scene3d>
          <a:sp3d>
            <a:bevelT prst="angle"/>
          </a:sp3d>
        </p:spPr>
        <p:txBody>
          <a:bodyPr>
            <a:normAutofit lnSpcReduction="10000"/>
          </a:bodyPr>
          <a:lstStyle/>
          <a:p>
            <a:pPr marL="0" indent="0" algn="ctr">
              <a:buNone/>
            </a:pPr>
            <a:r>
              <a:rPr lang="en-US" sz="3000" b="1" i="1" dirty="0" smtClean="0">
                <a:solidFill>
                  <a:schemeClr val="accent6">
                    <a:lumMod val="75000"/>
                  </a:schemeClr>
                </a:solidFill>
                <a:latin typeface="Times New Roman" pitchFamily="18" charset="0"/>
                <a:cs typeface="Times New Roman" pitchFamily="18" charset="0"/>
                <a:hlinkClick r:id="rId4"/>
              </a:rPr>
              <a:t>http</a:t>
            </a:r>
            <a:r>
              <a:rPr lang="en-US" sz="3000" b="1" i="1" dirty="0">
                <a:solidFill>
                  <a:schemeClr val="accent6">
                    <a:lumMod val="75000"/>
                  </a:schemeClr>
                </a:solidFill>
                <a:latin typeface="Times New Roman" pitchFamily="18" charset="0"/>
                <a:cs typeface="Times New Roman" pitchFamily="18" charset="0"/>
                <a:hlinkClick r:id="rId4"/>
              </a:rPr>
              <a:t>://ege-crimea.ru/</a:t>
            </a:r>
            <a:endParaRPr lang="en-US" sz="3000" b="1" i="1" dirty="0">
              <a:solidFill>
                <a:schemeClr val="accent6">
                  <a:lumMod val="75000"/>
                </a:schemeClr>
              </a:solidFill>
              <a:latin typeface="Times New Roman" pitchFamily="18" charset="0"/>
              <a:cs typeface="Times New Roman" pitchFamily="18" charset="0"/>
            </a:endParaRPr>
          </a:p>
          <a:p>
            <a:pPr marL="0" indent="0">
              <a:buNone/>
            </a:pPr>
            <a:endParaRPr lang="ru-RU" sz="3000" b="1" dirty="0">
              <a:solidFill>
                <a:srgbClr val="C00000"/>
              </a:solidFill>
              <a:latin typeface="Times New Roman" pitchFamily="18" charset="0"/>
              <a:cs typeface="Times New Roman" pitchFamily="18" charset="0"/>
            </a:endParaRPr>
          </a:p>
          <a:p>
            <a:pPr marL="0" indent="0">
              <a:buNone/>
            </a:pPr>
            <a:endParaRPr lang="ru-RU" sz="3000" b="1" dirty="0" smtClean="0">
              <a:solidFill>
                <a:srgbClr val="C00000"/>
              </a:solidFill>
              <a:latin typeface="Times New Roman" pitchFamily="18" charset="0"/>
              <a:cs typeface="Times New Roman" pitchFamily="18" charset="0"/>
            </a:endParaRPr>
          </a:p>
          <a:p>
            <a:pPr marL="0" indent="0">
              <a:lnSpc>
                <a:spcPct val="110000"/>
              </a:lnSpc>
              <a:buNone/>
            </a:pPr>
            <a:r>
              <a:rPr lang="ru-RU" sz="2800" b="1" dirty="0" smtClean="0">
                <a:solidFill>
                  <a:srgbClr val="C00000"/>
                </a:solidFill>
                <a:latin typeface="Times New Roman" pitchFamily="18" charset="0"/>
                <a:cs typeface="Times New Roman" pitchFamily="18" charset="0"/>
              </a:rPr>
              <a:t>Информационная </a:t>
            </a:r>
            <a:endParaRPr lang="en-US" sz="2800" b="1" dirty="0" smtClean="0">
              <a:solidFill>
                <a:srgbClr val="C00000"/>
              </a:solidFill>
              <a:latin typeface="Times New Roman" pitchFamily="18" charset="0"/>
              <a:cs typeface="Times New Roman" pitchFamily="18" charset="0"/>
            </a:endParaRPr>
          </a:p>
          <a:p>
            <a:pPr marL="0" indent="0">
              <a:lnSpc>
                <a:spcPct val="110000"/>
              </a:lnSpc>
              <a:buNone/>
            </a:pPr>
            <a:r>
              <a:rPr lang="ru-RU" sz="2800" b="1" dirty="0" smtClean="0">
                <a:solidFill>
                  <a:srgbClr val="C00000"/>
                </a:solidFill>
                <a:latin typeface="Times New Roman" pitchFamily="18" charset="0"/>
                <a:cs typeface="Times New Roman" pitchFamily="18" charset="0"/>
              </a:rPr>
              <a:t>поддержка</a:t>
            </a:r>
            <a:r>
              <a:rPr lang="ru-RU" sz="3000" b="1" dirty="0">
                <a:solidFill>
                  <a:srgbClr val="C00000"/>
                </a:solidFill>
                <a:latin typeface="Times New Roman" pitchFamily="18" charset="0"/>
                <a:cs typeface="Times New Roman" pitchFamily="18" charset="0"/>
              </a:rPr>
              <a:t>:</a:t>
            </a:r>
          </a:p>
          <a:p>
            <a:pPr marL="0" indent="0">
              <a:buNone/>
            </a:pPr>
            <a:r>
              <a:rPr lang="en-US" sz="3000" b="1" i="1" u="sng" dirty="0" smtClean="0">
                <a:solidFill>
                  <a:srgbClr val="0000FF"/>
                </a:solidFill>
                <a:latin typeface="Times New Roman" pitchFamily="18" charset="0"/>
                <a:cs typeface="Times New Roman" pitchFamily="18" charset="0"/>
              </a:rPr>
              <a:t>http</a:t>
            </a:r>
            <a:r>
              <a:rPr lang="en-US" sz="3000" b="1" i="1" u="sng" dirty="0">
                <a:solidFill>
                  <a:srgbClr val="0000FF"/>
                </a:solidFill>
                <a:latin typeface="Times New Roman" pitchFamily="18" charset="0"/>
                <a:cs typeface="Times New Roman" pitchFamily="18" charset="0"/>
              </a:rPr>
              <a:t>:// </a:t>
            </a:r>
            <a:r>
              <a:rPr lang="en-US" sz="3000" b="1" i="1" dirty="0">
                <a:solidFill>
                  <a:srgbClr val="008080"/>
                </a:solidFill>
                <a:latin typeface="Times New Roman" pitchFamily="18" charset="0"/>
                <a:cs typeface="Times New Roman" pitchFamily="18" charset="0"/>
                <a:hlinkClick r:id="rId5"/>
              </a:rPr>
              <a:t>www.fipi.ru</a:t>
            </a:r>
            <a:r>
              <a:rPr lang="ru-RU" sz="3000" b="1" i="1" dirty="0">
                <a:solidFill>
                  <a:srgbClr val="008080"/>
                </a:solidFill>
                <a:latin typeface="Times New Roman" pitchFamily="18" charset="0"/>
                <a:cs typeface="Times New Roman" pitchFamily="18" charset="0"/>
              </a:rPr>
              <a:t>                               </a:t>
            </a:r>
            <a:endParaRPr lang="en-US" sz="3000" b="1" i="1" dirty="0">
              <a:solidFill>
                <a:srgbClr val="008080"/>
              </a:solidFill>
              <a:latin typeface="Times New Roman" pitchFamily="18" charset="0"/>
              <a:cs typeface="Times New Roman" pitchFamily="18" charset="0"/>
            </a:endParaRPr>
          </a:p>
          <a:p>
            <a:pPr marL="0" indent="0">
              <a:buNone/>
            </a:pPr>
            <a:r>
              <a:rPr lang="en-US" sz="2900" b="1" i="1" u="sng" dirty="0">
                <a:solidFill>
                  <a:srgbClr val="0000FF"/>
                </a:solidFill>
                <a:latin typeface="Times New Roman" pitchFamily="18" charset="0"/>
                <a:cs typeface="Times New Roman" pitchFamily="18" charset="0"/>
                <a:hlinkClick r:id="rId6"/>
              </a:rPr>
              <a:t>http://gia.edu.ru</a:t>
            </a:r>
            <a:endParaRPr lang="ru-RU" sz="2900" b="1" i="1" u="sng" dirty="0">
              <a:solidFill>
                <a:srgbClr val="0000FF"/>
              </a:solidFill>
              <a:latin typeface="Times New Roman" pitchFamily="18" charset="0"/>
              <a:cs typeface="Times New Roman" pitchFamily="18" charset="0"/>
            </a:endParaRPr>
          </a:p>
          <a:p>
            <a:pPr marL="0" indent="0">
              <a:buNone/>
            </a:pPr>
            <a:r>
              <a:rPr lang="en-US" sz="2900" b="1" i="1" u="sng" dirty="0">
                <a:solidFill>
                  <a:srgbClr val="0000FF"/>
                </a:solidFill>
                <a:latin typeface="Times New Roman" pitchFamily="18" charset="0"/>
                <a:cs typeface="Times New Roman" pitchFamily="18" charset="0"/>
              </a:rPr>
              <a:t>http://ege.edu.ru</a:t>
            </a:r>
            <a:r>
              <a:rPr lang="en-US" sz="2400" b="1" i="1" u="sng" dirty="0" smtClean="0">
                <a:solidFill>
                  <a:srgbClr val="0000FF"/>
                </a:solidFill>
                <a:latin typeface="Times New Roman" pitchFamily="18" charset="0"/>
                <a:cs typeface="Times New Roman" pitchFamily="18" charset="0"/>
              </a:rPr>
              <a:t>/</a:t>
            </a:r>
            <a:endParaRPr lang="ru-RU" sz="2400" b="1" i="1" u="sng" dirty="0">
              <a:solidFill>
                <a:srgbClr val="0000FF"/>
              </a:solidFill>
              <a:latin typeface="Times New Roman" pitchFamily="18" charset="0"/>
              <a:cs typeface="Times New Roman" pitchFamily="18" charset="0"/>
            </a:endParaRPr>
          </a:p>
          <a:p>
            <a:pPr marL="0" indent="0">
              <a:buNone/>
            </a:pPr>
            <a:endParaRPr lang="en-US" sz="2400" b="1" dirty="0" smtClean="0">
              <a:solidFill>
                <a:srgbClr val="C00000"/>
              </a:solidFill>
              <a:latin typeface="Times New Roman" pitchFamily="18" charset="0"/>
              <a:cs typeface="Times New Roman" pitchFamily="18" charset="0"/>
            </a:endParaRPr>
          </a:p>
          <a:p>
            <a:pPr marL="0" indent="0">
              <a:buNone/>
            </a:pPr>
            <a:r>
              <a:rPr lang="ru-RU" sz="2400" b="1" dirty="0" smtClean="0">
                <a:solidFill>
                  <a:srgbClr val="C00000"/>
                </a:solidFill>
                <a:latin typeface="Times New Roman" pitchFamily="18" charset="0"/>
                <a:cs typeface="Times New Roman" pitchFamily="18" charset="0"/>
              </a:rPr>
              <a:t>Официальная </a:t>
            </a:r>
            <a:r>
              <a:rPr lang="ru-RU" sz="2400" b="1" dirty="0">
                <a:solidFill>
                  <a:srgbClr val="C00000"/>
                </a:solidFill>
                <a:latin typeface="Times New Roman" pitchFamily="18" charset="0"/>
                <a:cs typeface="Times New Roman" pitchFamily="18" charset="0"/>
              </a:rPr>
              <a:t>группа «</a:t>
            </a:r>
            <a:r>
              <a:rPr lang="ru-RU" sz="2400" b="1" dirty="0" err="1">
                <a:solidFill>
                  <a:srgbClr val="C00000"/>
                </a:solidFill>
                <a:latin typeface="Times New Roman" pitchFamily="18" charset="0"/>
                <a:cs typeface="Times New Roman" pitchFamily="18" charset="0"/>
              </a:rPr>
              <a:t>Вконтакте</a:t>
            </a:r>
            <a:r>
              <a:rPr lang="ru-RU"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https://vk.com/egecrimearu</a:t>
            </a:r>
          </a:p>
          <a:p>
            <a:pPr marL="0" indent="0">
              <a:buNone/>
            </a:pPr>
            <a:endParaRPr lang="en-US" sz="3000" b="1" dirty="0">
              <a:solidFill>
                <a:srgbClr val="C00000"/>
              </a:solidFill>
              <a:latin typeface="Times New Roman" pitchFamily="18" charset="0"/>
              <a:cs typeface="Times New Roman" pitchFamily="18" charset="0"/>
            </a:endParaRPr>
          </a:p>
          <a:p>
            <a:pPr marL="0" indent="0">
              <a:buNone/>
            </a:pPr>
            <a:endParaRPr lang="ru-RU" sz="3000" b="1" dirty="0">
              <a:solidFill>
                <a:srgbClr val="C00000"/>
              </a:solidFill>
              <a:latin typeface="Times New Roman" pitchFamily="18" charset="0"/>
              <a:cs typeface="Times New Roman" pitchFamily="18" charset="0"/>
            </a:endParaRPr>
          </a:p>
          <a:p>
            <a:pPr marL="0" indent="0" algn="ctr">
              <a:buNone/>
            </a:pPr>
            <a:endParaRPr lang="ru-RU" sz="3000" dirty="0">
              <a:solidFill>
                <a:srgbClr val="FF0000"/>
              </a:solidFill>
              <a:effectLst>
                <a:outerShdw blurRad="50800" dist="50800" dir="5400000" algn="ctr" rotWithShape="0">
                  <a:srgbClr val="92D050"/>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755" y="1660675"/>
            <a:ext cx="2571984" cy="1476604"/>
          </a:xfrm>
          <a:prstGeom prst="rect">
            <a:avLst/>
          </a:prstGeom>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0110" y="3946340"/>
            <a:ext cx="434743" cy="560590"/>
          </a:xfrm>
          <a:prstGeom prst="rect">
            <a:avLst/>
          </a:prstGeom>
        </p:spPr>
      </p:pic>
      <p:pic>
        <p:nvPicPr>
          <p:cNvPr id="1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929" t="29784" r="4158" b="8184"/>
          <a:stretch/>
        </p:blipFill>
        <p:spPr bwMode="auto">
          <a:xfrm>
            <a:off x="3751084" y="2086092"/>
            <a:ext cx="5285413" cy="371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7783" y="4581128"/>
            <a:ext cx="1094492" cy="623019"/>
          </a:xfrm>
          <a:prstGeom prst="rect">
            <a:avLst/>
          </a:prstGeom>
        </p:spPr>
      </p:pic>
      <p:pic>
        <p:nvPicPr>
          <p:cNvPr id="2" name="Рисунок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7783" y="5065283"/>
            <a:ext cx="1139398" cy="638327"/>
          </a:xfrm>
          <a:prstGeom prst="rect">
            <a:avLst/>
          </a:prstGeom>
        </p:spPr>
      </p:pic>
    </p:spTree>
    <p:extLst>
      <p:ext uri="{BB962C8B-B14F-4D97-AF65-F5344CB8AC3E}">
        <p14:creationId xmlns:p14="http://schemas.microsoft.com/office/powerpoint/2010/main" val="3599860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3999" cy="6763096"/>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395536" y="2276872"/>
            <a:ext cx="8424935"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54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575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624" y="1340768"/>
            <a:ext cx="302433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85384"/>
          </a:xfrm>
        </p:spPr>
      </p:pic>
      <p:sp>
        <p:nvSpPr>
          <p:cNvPr id="3" name="Заголовок 2"/>
          <p:cNvSpPr>
            <a:spLocks noGrp="1"/>
          </p:cNvSpPr>
          <p:nvPr>
            <p:ph type="title"/>
          </p:nvPr>
        </p:nvSpPr>
        <p:spPr>
          <a:xfrm>
            <a:off x="457200" y="188640"/>
            <a:ext cx="8229600" cy="6669360"/>
          </a:xfrm>
        </p:spPr>
        <p:txBody>
          <a:bodyPr>
            <a:normAutofit/>
          </a:bodyPr>
          <a:lstStyle/>
          <a:p>
            <a:pPr fontAlgn="t"/>
            <a:r>
              <a:rPr lang="ru-RU"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ГИА-11</a:t>
            </a: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проводится в форме:</a:t>
            </a:r>
            <a:br>
              <a:rPr lang="ru-RU" sz="36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6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6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chemeClr val="accent6">
                    <a:lumMod val="50000"/>
                  </a:schemeClr>
                </a:solidFill>
                <a:latin typeface="Times New Roman" panose="02020603050405020304" pitchFamily="18" charset="0"/>
                <a:cs typeface="Times New Roman" panose="02020603050405020304" pitchFamily="18" charset="0"/>
              </a:rPr>
              <a:t/>
            </a:r>
            <a:br>
              <a:rPr lang="ru-RU" sz="1400" b="1" dirty="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a:solidFill>
                  <a:schemeClr val="accent6">
                    <a:lumMod val="50000"/>
                  </a:schemeClr>
                </a:solidFill>
                <a:latin typeface="Times New Roman" panose="02020603050405020304" pitchFamily="18" charset="0"/>
                <a:cs typeface="Times New Roman" panose="02020603050405020304" pitchFamily="18" charset="0"/>
              </a:rPr>
              <a:t/>
            </a:r>
            <a:br>
              <a:rPr lang="ru-RU" sz="1400" b="1" dirty="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a:solidFill>
                  <a:schemeClr val="accent6">
                    <a:lumMod val="50000"/>
                  </a:schemeClr>
                </a:solidFill>
                <a:latin typeface="Times New Roman" panose="02020603050405020304" pitchFamily="18" charset="0"/>
                <a:cs typeface="Times New Roman" panose="02020603050405020304" pitchFamily="18" charset="0"/>
              </a:rPr>
              <a:t/>
            </a:r>
            <a:br>
              <a:rPr lang="ru-RU" sz="1400" b="1" dirty="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100" dirty="0"/>
              <a:t/>
            </a:r>
            <a:br>
              <a:rPr lang="ru-RU" sz="1100" dirty="0"/>
            </a:br>
            <a:r>
              <a:rPr lang="ru-RU" sz="1100" dirty="0"/>
              <a:t/>
            </a:r>
            <a:br>
              <a:rPr lang="ru-RU" sz="1100" dirty="0"/>
            </a:br>
            <a:endParaRPr lang="ru-RU" sz="1400" dirty="0"/>
          </a:p>
        </p:txBody>
      </p:sp>
      <p:sp>
        <p:nvSpPr>
          <p:cNvPr id="5" name="Скругленный прямоугольник 4"/>
          <p:cNvSpPr/>
          <p:nvPr/>
        </p:nvSpPr>
        <p:spPr>
          <a:xfrm>
            <a:off x="1187624" y="2132856"/>
            <a:ext cx="3240360" cy="1368152"/>
          </a:xfrm>
          <a:prstGeom prst="roundRect">
            <a:avLst/>
          </a:prstGeom>
          <a:solidFill>
            <a:schemeClr val="accent1">
              <a:lumMod val="20000"/>
              <a:lumOff val="80000"/>
            </a:schemeClr>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r>
              <a:rPr lang="ru-RU" sz="2800" b="1" dirty="0" smtClean="0">
                <a:solidFill>
                  <a:schemeClr val="tx1">
                    <a:lumMod val="95000"/>
                    <a:lumOff val="5000"/>
                  </a:schemeClr>
                </a:solidFill>
                <a:latin typeface="Times New Roman" panose="02020603050405020304" pitchFamily="18" charset="0"/>
                <a:cs typeface="Times New Roman" panose="02020603050405020304" pitchFamily="18" charset="0"/>
              </a:rPr>
              <a:t>Единого </a:t>
            </a:r>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государственного экзамена (ЕГЭ)</a:t>
            </a:r>
            <a:b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ru-RU"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914106" y="2132856"/>
            <a:ext cx="3384376" cy="1368152"/>
          </a:xfrm>
          <a:prstGeom prst="roundRect">
            <a:avLst/>
          </a:prstGeom>
          <a:solidFill>
            <a:schemeClr val="tx2">
              <a:lumMod val="20000"/>
              <a:lumOff val="80000"/>
            </a:schemeClr>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r>
              <a:rPr lang="ru-RU" sz="2800" b="1" dirty="0" smtClean="0">
                <a:solidFill>
                  <a:schemeClr val="tx1">
                    <a:lumMod val="95000"/>
                    <a:lumOff val="5000"/>
                  </a:schemeClr>
                </a:solidFill>
                <a:latin typeface="Times New Roman" panose="02020603050405020304" pitchFamily="18" charset="0"/>
                <a:cs typeface="Times New Roman" panose="02020603050405020304" pitchFamily="18" charset="0"/>
              </a:rPr>
              <a:t>Государственного </a:t>
            </a:r>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выпускного экзамена (ГВЭ)</a:t>
            </a:r>
            <a:r>
              <a:rPr lang="ru-RU" sz="2800" dirty="0">
                <a:solidFill>
                  <a:schemeClr val="tx1">
                    <a:lumMod val="95000"/>
                    <a:lumOff val="5000"/>
                  </a:schemeClr>
                </a:solidFill>
                <a:latin typeface="Times New Roman" panose="02020603050405020304" pitchFamily="18" charset="0"/>
                <a:cs typeface="Times New Roman" panose="02020603050405020304" pitchFamily="18" charset="0"/>
              </a:rPr>
              <a:t/>
            </a:r>
            <a:br>
              <a:rPr lang="ru-RU"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Прямоугольник с одним скругленным углом 13"/>
          <p:cNvSpPr/>
          <p:nvPr/>
        </p:nvSpPr>
        <p:spPr>
          <a:xfrm>
            <a:off x="3491880" y="4293096"/>
            <a:ext cx="5400600" cy="1527993"/>
          </a:xfrm>
          <a:prstGeom prst="round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smtClean="0"/>
          </a:p>
          <a:p>
            <a:pPr algn="ctr"/>
            <a:endParaRPr lang="ru-RU" dirty="0"/>
          </a:p>
          <a:p>
            <a:pPr algn="ct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 экзаменов в форме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ГВЭ </a:t>
            </a:r>
            <a:r>
              <a:rPr lang="ru-RU" sz="24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a:t>
            </a:r>
            <a:r>
              <a:rPr lang="ru-RU" sz="24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учитываются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поступлении </a:t>
            </a: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образовательную организацию высшего образования (ОО ВО)</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solidFill>
                  <a:schemeClr val="accent6">
                    <a:lumMod val="50000"/>
                  </a:schemeClr>
                </a:solidFill>
                <a:latin typeface="Times New Roman" panose="02020603050405020304" pitchFamily="18" charset="0"/>
                <a:cs typeface="Times New Roman" panose="02020603050405020304" pitchFamily="18" charset="0"/>
              </a:rPr>
              <a:t/>
            </a:r>
            <a:br>
              <a:rPr lang="ru-RU" sz="2000" b="1" dirty="0">
                <a:solidFill>
                  <a:schemeClr val="accent6">
                    <a:lumMod val="50000"/>
                  </a:schemeClr>
                </a:solidFill>
                <a:latin typeface="Times New Roman" panose="02020603050405020304" pitchFamily="18" charset="0"/>
                <a:cs typeface="Times New Roman" panose="02020603050405020304" pitchFamily="18" charset="0"/>
              </a:rPr>
            </a:br>
            <a:endParaRPr lang="ru-RU" sz="2000" dirty="0"/>
          </a:p>
        </p:txBody>
      </p:sp>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938" y="3645024"/>
            <a:ext cx="2047875" cy="2047875"/>
          </a:xfrm>
          <a:prstGeom prst="rect">
            <a:avLst/>
          </a:prstGeom>
          <a:effectLst>
            <a:softEdge rad="63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8970" y="1135782"/>
            <a:ext cx="937667" cy="937667"/>
          </a:xfrm>
          <a:prstGeom prst="rect">
            <a:avLst/>
          </a:prstGeom>
          <a:ln>
            <a:noFill/>
          </a:ln>
          <a:effectLst>
            <a:softEdge rad="127000"/>
          </a:effectLst>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135782"/>
            <a:ext cx="937667" cy="937667"/>
          </a:xfrm>
          <a:prstGeom prst="rect">
            <a:avLst/>
          </a:prstGeom>
          <a:effectLst>
            <a:softEdge rad="127000"/>
          </a:effectLst>
        </p:spPr>
      </p:pic>
    </p:spTree>
    <p:extLst>
      <p:ext uri="{BB962C8B-B14F-4D97-AF65-F5344CB8AC3E}">
        <p14:creationId xmlns:p14="http://schemas.microsoft.com/office/powerpoint/2010/main" val="3637135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6" y="-27384"/>
            <a:ext cx="9143999" cy="6984776"/>
          </a:xfrm>
        </p:spPr>
      </p:pic>
      <p:sp>
        <p:nvSpPr>
          <p:cNvPr id="2" name="Заголовок 1"/>
          <p:cNvSpPr>
            <a:spLocks noGrp="1"/>
          </p:cNvSpPr>
          <p:nvPr>
            <p:ph type="title"/>
          </p:nvPr>
        </p:nvSpPr>
        <p:spPr>
          <a:xfrm>
            <a:off x="457200" y="274638"/>
            <a:ext cx="8229600" cy="994122"/>
          </a:xfrm>
        </p:spPr>
        <p:txBody>
          <a:bodyPr>
            <a:normAutofit/>
          </a:bodyPr>
          <a:lstStyle/>
          <a:p>
            <a:pPr>
              <a:lnSpc>
                <a:spcPct val="95000"/>
              </a:lnSpc>
            </a:pPr>
            <a:r>
              <a:rPr lang="ru-RU" sz="3100" b="1" dirty="0">
                <a:solidFill>
                  <a:schemeClr val="accent1">
                    <a:lumMod val="50000"/>
                  </a:schemeClr>
                </a:solidFill>
                <a:latin typeface="Times New Roman" pitchFamily="18" charset="0"/>
                <a:cs typeface="Times New Roman" pitchFamily="18" charset="0"/>
              </a:rPr>
              <a:t>Шкалы перевода первичных баллов </a:t>
            </a:r>
            <a:r>
              <a:rPr lang="ru-RU" sz="3100" b="1" dirty="0" smtClean="0">
                <a:solidFill>
                  <a:schemeClr val="accent1">
                    <a:lumMod val="50000"/>
                  </a:schemeClr>
                </a:solidFill>
                <a:latin typeface="Times New Roman" pitchFamily="18" charset="0"/>
                <a:cs typeface="Times New Roman" pitchFamily="18" charset="0"/>
              </a:rPr>
              <a:t/>
            </a:r>
            <a:br>
              <a:rPr lang="ru-RU" sz="3100" b="1" dirty="0" smtClean="0">
                <a:solidFill>
                  <a:schemeClr val="accent1">
                    <a:lumMod val="50000"/>
                  </a:schemeClr>
                </a:solidFill>
                <a:latin typeface="Times New Roman" pitchFamily="18" charset="0"/>
                <a:cs typeface="Times New Roman" pitchFamily="18" charset="0"/>
              </a:rPr>
            </a:br>
            <a:r>
              <a:rPr lang="ru-RU" sz="3100" b="1" dirty="0" smtClean="0">
                <a:solidFill>
                  <a:schemeClr val="accent1">
                    <a:lumMod val="50000"/>
                  </a:schemeClr>
                </a:solidFill>
                <a:latin typeface="Times New Roman" pitchFamily="18" charset="0"/>
                <a:cs typeface="Times New Roman" pitchFamily="18" charset="0"/>
              </a:rPr>
              <a:t>в </a:t>
            </a:r>
            <a:r>
              <a:rPr lang="ru-RU" sz="3100" b="1" dirty="0">
                <a:solidFill>
                  <a:srgbClr val="CC0000"/>
                </a:solidFill>
                <a:latin typeface="Times New Roman" pitchFamily="18" charset="0"/>
                <a:cs typeface="Times New Roman" pitchFamily="18" charset="0"/>
              </a:rPr>
              <a:t>5-балльную </a:t>
            </a:r>
            <a:r>
              <a:rPr lang="ru-RU" sz="3100" b="1" dirty="0" smtClean="0">
                <a:solidFill>
                  <a:srgbClr val="CC0000"/>
                </a:solidFill>
                <a:latin typeface="Times New Roman" pitchFamily="18" charset="0"/>
                <a:cs typeface="Times New Roman" pitchFamily="18" charset="0"/>
              </a:rPr>
              <a:t>оценку</a:t>
            </a:r>
            <a:endParaRPr lang="ru-RU" dirty="0">
              <a:solidFill>
                <a:srgbClr val="CC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75527871"/>
              </p:ext>
            </p:extLst>
          </p:nvPr>
        </p:nvGraphicFramePr>
        <p:xfrm>
          <a:off x="251520" y="1340768"/>
          <a:ext cx="7056784" cy="1902777"/>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601056">
                  <a:extLst>
                    <a:ext uri="{9D8B030D-6E8A-4147-A177-3AD203B41FA5}">
                      <a16:colId xmlns:a16="http://schemas.microsoft.com/office/drawing/2014/main" val="20000"/>
                    </a:ext>
                  </a:extLst>
                </a:gridCol>
                <a:gridCol w="1113932">
                  <a:extLst>
                    <a:ext uri="{9D8B030D-6E8A-4147-A177-3AD203B41FA5}">
                      <a16:colId xmlns:a16="http://schemas.microsoft.com/office/drawing/2014/main" val="20001"/>
                    </a:ext>
                  </a:extLst>
                </a:gridCol>
                <a:gridCol w="1113932">
                  <a:extLst>
                    <a:ext uri="{9D8B030D-6E8A-4147-A177-3AD203B41FA5}">
                      <a16:colId xmlns:a16="http://schemas.microsoft.com/office/drawing/2014/main" val="20002"/>
                    </a:ext>
                  </a:extLst>
                </a:gridCol>
                <a:gridCol w="1113932">
                  <a:extLst>
                    <a:ext uri="{9D8B030D-6E8A-4147-A177-3AD203B41FA5}">
                      <a16:colId xmlns:a16="http://schemas.microsoft.com/office/drawing/2014/main" val="20003"/>
                    </a:ext>
                  </a:extLst>
                </a:gridCol>
                <a:gridCol w="1113932">
                  <a:extLst>
                    <a:ext uri="{9D8B030D-6E8A-4147-A177-3AD203B41FA5}">
                      <a16:colId xmlns:a16="http://schemas.microsoft.com/office/drawing/2014/main" val="20004"/>
                    </a:ext>
                  </a:extLst>
                </a:gridCol>
              </a:tblGrid>
              <a:tr h="611521">
                <a:tc>
                  <a:txBody>
                    <a:bodyPr/>
                    <a:lstStyle/>
                    <a:p>
                      <a:pPr algn="ctr">
                        <a:lnSpc>
                          <a:spcPct val="100000"/>
                        </a:lnSpc>
                        <a:spcAft>
                          <a:spcPts val="0"/>
                        </a:spcAft>
                      </a:pPr>
                      <a:r>
                        <a:rPr lang="ru-RU" sz="2000" b="1" i="1" dirty="0">
                          <a:solidFill>
                            <a:srgbClr val="0066FF"/>
                          </a:solidFill>
                          <a:effectLst/>
                          <a:latin typeface="Times New Roman" pitchFamily="18" charset="0"/>
                          <a:cs typeface="Times New Roman" pitchFamily="18" charset="0"/>
                        </a:rPr>
                        <a:t>ГВЭ по математике</a:t>
                      </a:r>
                      <a:endParaRPr lang="ru-RU" sz="20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2</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3</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4</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5</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0"/>
                  </a:ext>
                </a:extLst>
              </a:tr>
              <a:tr h="800528">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0 – 3</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4 – 6</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7 – 9</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10 – 14</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1"/>
                  </a:ext>
                </a:extLst>
              </a:tr>
              <a:tr h="38815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заданий</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dirty="0">
                          <a:solidFill>
                            <a:srgbClr val="FF0000"/>
                          </a:solidFill>
                          <a:effectLst/>
                          <a:latin typeface="Times New Roman" pitchFamily="18" charset="0"/>
                          <a:cs typeface="Times New Roman" pitchFamily="18" charset="0"/>
                        </a:rPr>
                        <a:t>12</a:t>
                      </a:r>
                      <a:endParaRPr lang="ru-RU" sz="2800" b="1"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644482114"/>
              </p:ext>
            </p:extLst>
          </p:nvPr>
        </p:nvGraphicFramePr>
        <p:xfrm>
          <a:off x="1259633" y="3284984"/>
          <a:ext cx="7488831" cy="2169253"/>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857527">
                  <a:extLst>
                    <a:ext uri="{9D8B030D-6E8A-4147-A177-3AD203B41FA5}">
                      <a16:colId xmlns:a16="http://schemas.microsoft.com/office/drawing/2014/main" val="20000"/>
                    </a:ext>
                  </a:extLst>
                </a:gridCol>
                <a:gridCol w="1136517">
                  <a:extLst>
                    <a:ext uri="{9D8B030D-6E8A-4147-A177-3AD203B41FA5}">
                      <a16:colId xmlns:a16="http://schemas.microsoft.com/office/drawing/2014/main" val="20001"/>
                    </a:ext>
                  </a:extLst>
                </a:gridCol>
                <a:gridCol w="1164929">
                  <a:extLst>
                    <a:ext uri="{9D8B030D-6E8A-4147-A177-3AD203B41FA5}">
                      <a16:colId xmlns:a16="http://schemas.microsoft.com/office/drawing/2014/main" val="20002"/>
                    </a:ext>
                  </a:extLst>
                </a:gridCol>
                <a:gridCol w="1164929">
                  <a:extLst>
                    <a:ext uri="{9D8B030D-6E8A-4147-A177-3AD203B41FA5}">
                      <a16:colId xmlns:a16="http://schemas.microsoft.com/office/drawing/2014/main" val="20003"/>
                    </a:ext>
                  </a:extLst>
                </a:gridCol>
                <a:gridCol w="1164929">
                  <a:extLst>
                    <a:ext uri="{9D8B030D-6E8A-4147-A177-3AD203B41FA5}">
                      <a16:colId xmlns:a16="http://schemas.microsoft.com/office/drawing/2014/main" val="20004"/>
                    </a:ext>
                  </a:extLst>
                </a:gridCol>
              </a:tblGrid>
              <a:tr h="811401">
                <a:tc>
                  <a:txBody>
                    <a:bodyPr/>
                    <a:lstStyle/>
                    <a:p>
                      <a:pPr algn="ctr">
                        <a:lnSpc>
                          <a:spcPct val="100000"/>
                        </a:lnSpc>
                        <a:spcAft>
                          <a:spcPts val="0"/>
                        </a:spcAft>
                      </a:pPr>
                      <a:r>
                        <a:rPr lang="ru-RU" sz="2000" b="1" i="1" dirty="0">
                          <a:solidFill>
                            <a:srgbClr val="0066FF"/>
                          </a:solidFill>
                          <a:effectLst/>
                          <a:latin typeface="Times New Roman" pitchFamily="18" charset="0"/>
                          <a:cs typeface="Times New Roman" pitchFamily="18" charset="0"/>
                        </a:rPr>
                        <a:t>ЕГЭ по математике базового уровня</a:t>
                      </a:r>
                      <a:endParaRPr lang="ru-RU" sz="20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2</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3</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4</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5</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0"/>
                  </a:ext>
                </a:extLst>
              </a:tr>
              <a:tr h="81140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0 – 6</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7 – 11</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12 – 16</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17 – 20</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1"/>
                  </a:ext>
                </a:extLst>
              </a:tr>
              <a:tr h="54645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заданий</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i="0" dirty="0">
                          <a:solidFill>
                            <a:srgbClr val="FF0000"/>
                          </a:solidFill>
                          <a:effectLst/>
                          <a:latin typeface="Times New Roman" pitchFamily="18" charset="0"/>
                          <a:cs typeface="Times New Roman" pitchFamily="18" charset="0"/>
                        </a:rPr>
                        <a:t>20</a:t>
                      </a:r>
                      <a:endParaRPr lang="ru-RU" sz="2800" b="1" i="0"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9518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 y="27384"/>
            <a:ext cx="9140018" cy="6858000"/>
          </a:xfrm>
          <a:prstGeom prst="rect">
            <a:avLst/>
          </a:prstGeom>
        </p:spPr>
      </p:pic>
      <p:sp>
        <p:nvSpPr>
          <p:cNvPr id="6" name="Заголовок 5"/>
          <p:cNvSpPr>
            <a:spLocks noGrp="1"/>
          </p:cNvSpPr>
          <p:nvPr>
            <p:ph type="title"/>
          </p:nvPr>
        </p:nvSpPr>
        <p:spPr>
          <a:xfrm>
            <a:off x="395536" y="283218"/>
            <a:ext cx="8280919" cy="1325563"/>
          </a:xfrm>
          <a:noFill/>
          <a:effectLst>
            <a:outerShdw blurRad="50800" dist="50800" dir="5400000" algn="ctr" rotWithShape="0">
              <a:schemeClr val="bg2"/>
            </a:outerShdw>
          </a:effectLst>
        </p:spPr>
        <p:txBody>
          <a:bodyPr>
            <a:normAutofit fontScale="90000"/>
          </a:bodyPr>
          <a:lstStyle/>
          <a:p>
            <a:pPr algn="ctr"/>
            <a:r>
              <a:rPr lang="ru-RU" u="dbl" dirty="0" smtClean="0">
                <a:gradFill>
                  <a:gsLst>
                    <a:gs pos="50838">
                      <a:srgbClr val="0000FF"/>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ГИА-9 проводится в форме:</a:t>
            </a:r>
            <a:endParaRPr lang="ru-RU" u="dbl" dirty="0">
              <a:gradFill>
                <a:gsLst>
                  <a:gs pos="50838">
                    <a:srgbClr val="0000FF"/>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endParaRPr>
          </a:p>
        </p:txBody>
      </p:sp>
      <p:sp>
        <p:nvSpPr>
          <p:cNvPr id="7" name="Объект 6"/>
          <p:cNvSpPr>
            <a:spLocks noGrp="1"/>
          </p:cNvSpPr>
          <p:nvPr>
            <p:ph sz="half" idx="1"/>
          </p:nvPr>
        </p:nvSpPr>
        <p:spPr>
          <a:xfrm>
            <a:off x="683568" y="1892000"/>
            <a:ext cx="3856423" cy="2394381"/>
          </a:xfrm>
        </p:spPr>
        <p:txBody>
          <a:bodyPr>
            <a:normAutofit/>
          </a:bodyPr>
          <a:lstStyle/>
          <a:p>
            <a:pPr marL="0" indent="0" algn="ctr">
              <a:lnSpc>
                <a:spcPct val="100000"/>
              </a:lnSpc>
              <a:spcBef>
                <a:spcPts val="0"/>
              </a:spcBef>
              <a:buNone/>
            </a:pPr>
            <a:r>
              <a:rPr lang="ru-RU" dirty="0" smtClean="0">
                <a:solidFill>
                  <a:srgbClr val="07077F"/>
                </a:solidFill>
                <a:effectLst>
                  <a:innerShdw blurRad="63500" dist="50800">
                    <a:prstClr val="black">
                      <a:alpha val="50000"/>
                    </a:prstClr>
                  </a:innerShdw>
                </a:effectLst>
                <a:latin typeface="Arial Black" panose="020B0A04020102020204" pitchFamily="34" charset="0"/>
              </a:rPr>
              <a:t>Основного государственного экзамена</a:t>
            </a:r>
          </a:p>
          <a:p>
            <a:pPr marL="0" indent="0" algn="ctr">
              <a:buNone/>
            </a:pPr>
            <a:r>
              <a:rPr lang="ru-RU" sz="5400" dirty="0" smtClean="0">
                <a:solidFill>
                  <a:srgbClr val="07077F"/>
                </a:solidFill>
                <a:effectLst>
                  <a:innerShdw blurRad="63500" dist="50800">
                    <a:prstClr val="black">
                      <a:alpha val="50000"/>
                    </a:prstClr>
                  </a:innerShdw>
                </a:effectLst>
                <a:latin typeface="Arial Black" panose="020B0A04020102020204" pitchFamily="34" charset="0"/>
              </a:rPr>
              <a:t>ОГЭ</a:t>
            </a:r>
            <a:endParaRPr lang="ru-RU" sz="5400" dirty="0">
              <a:solidFill>
                <a:srgbClr val="07077F"/>
              </a:solidFill>
              <a:effectLst>
                <a:innerShdw blurRad="63500" dist="50800">
                  <a:prstClr val="black">
                    <a:alpha val="50000"/>
                  </a:prstClr>
                </a:innerShdw>
              </a:effectLst>
              <a:latin typeface="Arial Black" panose="020B0A04020102020204" pitchFamily="34" charset="0"/>
            </a:endParaRPr>
          </a:p>
        </p:txBody>
      </p:sp>
      <p:sp>
        <p:nvSpPr>
          <p:cNvPr id="8" name="Объект 7"/>
          <p:cNvSpPr>
            <a:spLocks noGrp="1"/>
          </p:cNvSpPr>
          <p:nvPr>
            <p:ph sz="half" idx="2"/>
          </p:nvPr>
        </p:nvSpPr>
        <p:spPr>
          <a:xfrm>
            <a:off x="4796412" y="1892000"/>
            <a:ext cx="3952052" cy="2457579"/>
          </a:xfrm>
        </p:spPr>
        <p:txBody>
          <a:bodyPr>
            <a:normAutofit/>
          </a:bodyPr>
          <a:lstStyle/>
          <a:p>
            <a:pPr marL="0" indent="0" algn="ctr">
              <a:lnSpc>
                <a:spcPct val="100000"/>
              </a:lnSpc>
              <a:spcBef>
                <a:spcPts val="0"/>
              </a:spcBef>
              <a:buNone/>
            </a:pPr>
            <a:r>
              <a:rPr lang="ru-RU" dirty="0" smtClean="0">
                <a:solidFill>
                  <a:srgbClr val="07077F"/>
                </a:solidFill>
                <a:effectLst>
                  <a:innerShdw blurRad="63500" dist="50800">
                    <a:prstClr val="black">
                      <a:alpha val="50000"/>
                    </a:prstClr>
                  </a:innerShdw>
                </a:effectLst>
                <a:latin typeface="Arial Black" panose="020B0A04020102020204" pitchFamily="34" charset="0"/>
              </a:rPr>
              <a:t>Государственного выпускного</a:t>
            </a:r>
          </a:p>
          <a:p>
            <a:pPr marL="0" indent="0" algn="ctr">
              <a:lnSpc>
                <a:spcPct val="100000"/>
              </a:lnSpc>
              <a:spcBef>
                <a:spcPts val="0"/>
              </a:spcBef>
              <a:buNone/>
            </a:pPr>
            <a:r>
              <a:rPr lang="ru-RU" dirty="0" smtClean="0">
                <a:solidFill>
                  <a:srgbClr val="07077F"/>
                </a:solidFill>
                <a:effectLst>
                  <a:innerShdw blurRad="63500" dist="50800">
                    <a:prstClr val="black">
                      <a:alpha val="50000"/>
                    </a:prstClr>
                  </a:innerShdw>
                </a:effectLst>
                <a:latin typeface="Arial Black" panose="020B0A04020102020204" pitchFamily="34" charset="0"/>
              </a:rPr>
              <a:t> экзамена</a:t>
            </a:r>
          </a:p>
          <a:p>
            <a:pPr marL="0" indent="0" algn="ctr">
              <a:buNone/>
            </a:pPr>
            <a:r>
              <a:rPr lang="ru-RU" dirty="0" smtClean="0">
                <a:solidFill>
                  <a:srgbClr val="07077F"/>
                </a:solidFill>
                <a:effectLst>
                  <a:innerShdw blurRad="63500" dist="50800">
                    <a:prstClr val="black">
                      <a:alpha val="50000"/>
                    </a:prstClr>
                  </a:innerShdw>
                </a:effectLst>
                <a:latin typeface="Arial Black" panose="020B0A04020102020204" pitchFamily="34" charset="0"/>
              </a:rPr>
              <a:t> </a:t>
            </a:r>
            <a:r>
              <a:rPr lang="ru-RU" sz="5400" dirty="0" smtClean="0">
                <a:solidFill>
                  <a:srgbClr val="07077F"/>
                </a:solidFill>
                <a:effectLst>
                  <a:innerShdw blurRad="63500" dist="50800">
                    <a:prstClr val="black">
                      <a:alpha val="50000"/>
                    </a:prstClr>
                  </a:innerShdw>
                </a:effectLst>
                <a:latin typeface="Arial Black" panose="020B0A04020102020204" pitchFamily="34" charset="0"/>
              </a:rPr>
              <a:t>ГВЭ</a:t>
            </a:r>
            <a:endParaRPr lang="ru-RU" sz="5400" dirty="0">
              <a:solidFill>
                <a:srgbClr val="07077F"/>
              </a:solidFill>
              <a:effectLst>
                <a:innerShdw blurRad="63500" dist="50800">
                  <a:prstClr val="black">
                    <a:alpha val="50000"/>
                  </a:prstClr>
                </a:innerShdw>
              </a:effectLst>
              <a:latin typeface="Arial Black" panose="020B0A04020102020204" pitchFamily="34" charset="0"/>
            </a:endParaRPr>
          </a:p>
        </p:txBody>
      </p:sp>
      <p:sp>
        <p:nvSpPr>
          <p:cNvPr id="9" name="Заголовок 5"/>
          <p:cNvSpPr txBox="1">
            <a:spLocks/>
          </p:cNvSpPr>
          <p:nvPr/>
        </p:nvSpPr>
        <p:spPr>
          <a:xfrm>
            <a:off x="467544" y="4521587"/>
            <a:ext cx="8280920" cy="1715725"/>
          </a:xfrm>
          <a:prstGeom prst="rect">
            <a:avLst/>
          </a:prstGeom>
          <a:solidFill>
            <a:schemeClr val="bg1">
              <a:lumMod val="95000"/>
            </a:schemeClr>
          </a:solidFill>
          <a:effectLst>
            <a:outerShdw blurRad="50800" dist="50800" dir="5400000" algn="ctr" rotWithShape="0">
              <a:schemeClr val="bg2"/>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dirty="0" smtClean="0">
                <a:solidFill>
                  <a:srgbClr val="C00000"/>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Для обучающихся Крыма и г. Севастополя </a:t>
            </a:r>
            <a:br>
              <a:rPr lang="ru-RU" sz="2000" dirty="0" smtClean="0">
                <a:solidFill>
                  <a:srgbClr val="C00000"/>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br>
            <a:r>
              <a:rPr lang="ru-RU" sz="2000" dirty="0" smtClean="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до 2018 (включительно) </a:t>
            </a:r>
            <a:r>
              <a:rPr lang="ru-RU" sz="2000" dirty="0" smtClean="0">
                <a:solidFill>
                  <a:srgbClr val="C00000"/>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продлены переходные условия относительно государственной итоговой аттестации: </a:t>
            </a:r>
            <a:br>
              <a:rPr lang="ru-RU" sz="2000" dirty="0" smtClean="0">
                <a:solidFill>
                  <a:srgbClr val="C00000"/>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br>
            <a:r>
              <a:rPr lang="ru-RU" sz="2000" dirty="0" smtClean="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учащиеся по желанию могут выбирать </a:t>
            </a:r>
            <a:br>
              <a:rPr lang="ru-RU" sz="2000" dirty="0" smtClean="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br>
            <a:r>
              <a:rPr lang="ru-RU" sz="2000" dirty="0" smtClean="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форму сдачи ГИА</a:t>
            </a:r>
            <a:endParaRPr lang="ru-RU" sz="2000" dirty="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2400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6" y="0"/>
            <a:ext cx="9143999" cy="6885384"/>
          </a:xfrm>
        </p:spPr>
      </p:pic>
      <p:sp>
        <p:nvSpPr>
          <p:cNvPr id="2" name="Заголовок 1"/>
          <p:cNvSpPr>
            <a:spLocks noGrp="1"/>
          </p:cNvSpPr>
          <p:nvPr>
            <p:ph type="title"/>
          </p:nvPr>
        </p:nvSpPr>
        <p:spPr>
          <a:xfrm>
            <a:off x="457200" y="274638"/>
            <a:ext cx="8229600" cy="994122"/>
          </a:xfrm>
        </p:spPr>
        <p:txBody>
          <a:bodyPr>
            <a:normAutofit fontScale="90000"/>
          </a:bodyPr>
          <a:lstStyle/>
          <a:p>
            <a:pPr>
              <a:lnSpc>
                <a:spcPct val="95000"/>
              </a:lnSpc>
            </a:pPr>
            <a:r>
              <a:rPr lang="ru-RU" sz="3100" b="1" u="sng" dirty="0" smtClean="0">
                <a:solidFill>
                  <a:schemeClr val="accent1">
                    <a:lumMod val="50000"/>
                  </a:schemeClr>
                </a:solidFill>
                <a:latin typeface="Times New Roman" pitchFamily="18" charset="0"/>
                <a:cs typeface="Times New Roman" pitchFamily="18" charset="0"/>
              </a:rPr>
              <a:t>Математика</a:t>
            </a:r>
            <a:r>
              <a:rPr lang="ru-RU" sz="3100" b="1" dirty="0" smtClean="0">
                <a:solidFill>
                  <a:schemeClr val="accent1">
                    <a:lumMod val="50000"/>
                  </a:schemeClr>
                </a:solidFill>
                <a:latin typeface="Times New Roman" pitchFamily="18" charset="0"/>
                <a:cs typeface="Times New Roman" pitchFamily="18" charset="0"/>
              </a:rPr>
              <a:t>: </a:t>
            </a:r>
            <a:br>
              <a:rPr lang="ru-RU" sz="3100" b="1" dirty="0" smtClean="0">
                <a:solidFill>
                  <a:schemeClr val="accent1">
                    <a:lumMod val="50000"/>
                  </a:schemeClr>
                </a:solidFill>
                <a:latin typeface="Times New Roman" pitchFamily="18" charset="0"/>
                <a:cs typeface="Times New Roman" pitchFamily="18" charset="0"/>
              </a:rPr>
            </a:br>
            <a:r>
              <a:rPr lang="ru-RU" sz="2700" b="1" dirty="0" smtClean="0">
                <a:solidFill>
                  <a:schemeClr val="accent1">
                    <a:lumMod val="50000"/>
                  </a:schemeClr>
                </a:solidFill>
                <a:latin typeface="Times New Roman" pitchFamily="18" charset="0"/>
                <a:cs typeface="Times New Roman" pitchFamily="18" charset="0"/>
              </a:rPr>
              <a:t>шкалы </a:t>
            </a:r>
            <a:r>
              <a:rPr lang="ru-RU" sz="2700" b="1" dirty="0">
                <a:solidFill>
                  <a:schemeClr val="accent1">
                    <a:lumMod val="50000"/>
                  </a:schemeClr>
                </a:solidFill>
                <a:latin typeface="Times New Roman" pitchFamily="18" charset="0"/>
                <a:cs typeface="Times New Roman" pitchFamily="18" charset="0"/>
              </a:rPr>
              <a:t>перевода первичных </a:t>
            </a:r>
            <a:r>
              <a:rPr lang="ru-RU" sz="2700" b="1" dirty="0" smtClean="0">
                <a:solidFill>
                  <a:schemeClr val="accent1">
                    <a:lumMod val="50000"/>
                  </a:schemeClr>
                </a:solidFill>
                <a:latin typeface="Times New Roman" pitchFamily="18" charset="0"/>
                <a:cs typeface="Times New Roman" pitchFamily="18" charset="0"/>
              </a:rPr>
              <a:t>баллов </a:t>
            </a:r>
            <a:br>
              <a:rPr lang="ru-RU" sz="2700" b="1" dirty="0" smtClean="0">
                <a:solidFill>
                  <a:schemeClr val="accent1">
                    <a:lumMod val="50000"/>
                  </a:schemeClr>
                </a:solidFill>
                <a:latin typeface="Times New Roman" pitchFamily="18" charset="0"/>
                <a:cs typeface="Times New Roman" pitchFamily="18" charset="0"/>
              </a:rPr>
            </a:br>
            <a:r>
              <a:rPr lang="ru-RU" sz="2900" b="1" dirty="0" smtClean="0">
                <a:solidFill>
                  <a:schemeClr val="accent1">
                    <a:lumMod val="50000"/>
                  </a:schemeClr>
                </a:solidFill>
                <a:latin typeface="Times New Roman" pitchFamily="18" charset="0"/>
                <a:cs typeface="Times New Roman" pitchFamily="18" charset="0"/>
              </a:rPr>
              <a:t>в </a:t>
            </a:r>
            <a:r>
              <a:rPr lang="ru-RU" sz="2900" b="1" dirty="0">
                <a:solidFill>
                  <a:srgbClr val="CC0000"/>
                </a:solidFill>
                <a:latin typeface="Times New Roman" pitchFamily="18" charset="0"/>
                <a:cs typeface="Times New Roman" pitchFamily="18" charset="0"/>
              </a:rPr>
              <a:t>5-балльную </a:t>
            </a:r>
            <a:r>
              <a:rPr lang="ru-RU" sz="2900" b="1" dirty="0" smtClean="0">
                <a:solidFill>
                  <a:srgbClr val="CC0000"/>
                </a:solidFill>
                <a:latin typeface="Times New Roman" pitchFamily="18" charset="0"/>
                <a:cs typeface="Times New Roman" pitchFamily="18" charset="0"/>
              </a:rPr>
              <a:t>оценку</a:t>
            </a:r>
            <a:endParaRPr lang="ru-RU" sz="2900" dirty="0">
              <a:solidFill>
                <a:srgbClr val="CC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0562373"/>
              </p:ext>
            </p:extLst>
          </p:nvPr>
        </p:nvGraphicFramePr>
        <p:xfrm>
          <a:off x="251520" y="1340768"/>
          <a:ext cx="7560841" cy="202277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786845">
                  <a:extLst>
                    <a:ext uri="{9D8B030D-6E8A-4147-A177-3AD203B41FA5}">
                      <a16:colId xmlns:a16="http://schemas.microsoft.com/office/drawing/2014/main" val="20000"/>
                    </a:ext>
                  </a:extLst>
                </a:gridCol>
                <a:gridCol w="1193499">
                  <a:extLst>
                    <a:ext uri="{9D8B030D-6E8A-4147-A177-3AD203B41FA5}">
                      <a16:colId xmlns:a16="http://schemas.microsoft.com/office/drawing/2014/main" val="20001"/>
                    </a:ext>
                  </a:extLst>
                </a:gridCol>
                <a:gridCol w="1193499">
                  <a:extLst>
                    <a:ext uri="{9D8B030D-6E8A-4147-A177-3AD203B41FA5}">
                      <a16:colId xmlns:a16="http://schemas.microsoft.com/office/drawing/2014/main" val="20002"/>
                    </a:ext>
                  </a:extLst>
                </a:gridCol>
                <a:gridCol w="1193499">
                  <a:extLst>
                    <a:ext uri="{9D8B030D-6E8A-4147-A177-3AD203B41FA5}">
                      <a16:colId xmlns:a16="http://schemas.microsoft.com/office/drawing/2014/main" val="20003"/>
                    </a:ext>
                  </a:extLst>
                </a:gridCol>
                <a:gridCol w="1193499">
                  <a:extLst>
                    <a:ext uri="{9D8B030D-6E8A-4147-A177-3AD203B41FA5}">
                      <a16:colId xmlns:a16="http://schemas.microsoft.com/office/drawing/2014/main" val="20004"/>
                    </a:ext>
                  </a:extLst>
                </a:gridCol>
              </a:tblGrid>
              <a:tr h="611521">
                <a:tc>
                  <a:txBody>
                    <a:bodyPr/>
                    <a:lstStyle/>
                    <a:p>
                      <a:pPr algn="ctr">
                        <a:lnSpc>
                          <a:spcPct val="100000"/>
                        </a:lnSpc>
                        <a:spcAft>
                          <a:spcPts val="0"/>
                        </a:spcAft>
                      </a:pPr>
                      <a:r>
                        <a:rPr lang="ru-RU" sz="2400" b="1" i="1" dirty="0" smtClean="0">
                          <a:solidFill>
                            <a:srgbClr val="0066FF"/>
                          </a:solidFill>
                          <a:effectLst/>
                          <a:latin typeface="Times New Roman" pitchFamily="18" charset="0"/>
                          <a:cs typeface="Times New Roman" pitchFamily="18" charset="0"/>
                        </a:rPr>
                        <a:t>ГВЭ-9 по </a:t>
                      </a:r>
                      <a:r>
                        <a:rPr lang="ru-RU" sz="2400" b="1" i="1" dirty="0">
                          <a:solidFill>
                            <a:srgbClr val="0066FF"/>
                          </a:solidFill>
                          <a:effectLst/>
                          <a:latin typeface="Times New Roman" pitchFamily="18" charset="0"/>
                          <a:cs typeface="Times New Roman" pitchFamily="18" charset="0"/>
                        </a:rPr>
                        <a:t>математике</a:t>
                      </a:r>
                      <a:endParaRPr lang="ru-RU" sz="24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2</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3</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4</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5</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0"/>
                  </a:ext>
                </a:extLst>
              </a:tr>
              <a:tr h="800528">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0 – 3</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4 – 6</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7 – 9</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10 – 14</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1"/>
                  </a:ext>
                </a:extLst>
              </a:tr>
              <a:tr h="38815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заданий</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dirty="0">
                          <a:solidFill>
                            <a:srgbClr val="FF0000"/>
                          </a:solidFill>
                          <a:effectLst/>
                          <a:latin typeface="Times New Roman" pitchFamily="18" charset="0"/>
                          <a:cs typeface="Times New Roman" pitchFamily="18" charset="0"/>
                        </a:rPr>
                        <a:t>12</a:t>
                      </a:r>
                      <a:endParaRPr lang="ru-RU" sz="2800" b="1"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961523935"/>
              </p:ext>
            </p:extLst>
          </p:nvPr>
        </p:nvGraphicFramePr>
        <p:xfrm>
          <a:off x="681106" y="3429000"/>
          <a:ext cx="8042516" cy="211353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3068797">
                  <a:extLst>
                    <a:ext uri="{9D8B030D-6E8A-4147-A177-3AD203B41FA5}">
                      <a16:colId xmlns:a16="http://schemas.microsoft.com/office/drawing/2014/main" val="20000"/>
                    </a:ext>
                  </a:extLst>
                </a:gridCol>
                <a:gridCol w="1220545">
                  <a:extLst>
                    <a:ext uri="{9D8B030D-6E8A-4147-A177-3AD203B41FA5}">
                      <a16:colId xmlns:a16="http://schemas.microsoft.com/office/drawing/2014/main" val="20001"/>
                    </a:ext>
                  </a:extLst>
                </a:gridCol>
                <a:gridCol w="1251058">
                  <a:extLst>
                    <a:ext uri="{9D8B030D-6E8A-4147-A177-3AD203B41FA5}">
                      <a16:colId xmlns:a16="http://schemas.microsoft.com/office/drawing/2014/main" val="20002"/>
                    </a:ext>
                  </a:extLst>
                </a:gridCol>
                <a:gridCol w="1251058">
                  <a:extLst>
                    <a:ext uri="{9D8B030D-6E8A-4147-A177-3AD203B41FA5}">
                      <a16:colId xmlns:a16="http://schemas.microsoft.com/office/drawing/2014/main" val="20003"/>
                    </a:ext>
                  </a:extLst>
                </a:gridCol>
                <a:gridCol w="1251058">
                  <a:extLst>
                    <a:ext uri="{9D8B030D-6E8A-4147-A177-3AD203B41FA5}">
                      <a16:colId xmlns:a16="http://schemas.microsoft.com/office/drawing/2014/main" val="20004"/>
                    </a:ext>
                  </a:extLst>
                </a:gridCol>
              </a:tblGrid>
              <a:tr h="811401">
                <a:tc>
                  <a:txBody>
                    <a:bodyPr/>
                    <a:lstStyle/>
                    <a:p>
                      <a:pPr algn="ctr">
                        <a:lnSpc>
                          <a:spcPct val="100000"/>
                        </a:lnSpc>
                        <a:spcAft>
                          <a:spcPts val="0"/>
                        </a:spcAft>
                      </a:pPr>
                      <a:r>
                        <a:rPr lang="ru-RU" sz="2400" b="1" i="1" dirty="0">
                          <a:solidFill>
                            <a:srgbClr val="0066FF"/>
                          </a:solidFill>
                          <a:effectLst/>
                          <a:latin typeface="Times New Roman" pitchFamily="18" charset="0"/>
                          <a:cs typeface="Times New Roman" pitchFamily="18" charset="0"/>
                        </a:rPr>
                        <a:t>О</a:t>
                      </a:r>
                      <a:r>
                        <a:rPr lang="ru-RU" sz="2400" b="1" i="1" dirty="0" smtClean="0">
                          <a:solidFill>
                            <a:srgbClr val="0066FF"/>
                          </a:solidFill>
                          <a:effectLst/>
                          <a:latin typeface="Times New Roman" pitchFamily="18" charset="0"/>
                          <a:cs typeface="Times New Roman" pitchFamily="18" charset="0"/>
                        </a:rPr>
                        <a:t>ГЭ </a:t>
                      </a:r>
                      <a:r>
                        <a:rPr lang="ru-RU" sz="2400" b="1" i="1" dirty="0">
                          <a:solidFill>
                            <a:srgbClr val="0066FF"/>
                          </a:solidFill>
                          <a:effectLst/>
                          <a:latin typeface="Times New Roman" pitchFamily="18" charset="0"/>
                          <a:cs typeface="Times New Roman" pitchFamily="18" charset="0"/>
                        </a:rPr>
                        <a:t>по </a:t>
                      </a:r>
                      <a:r>
                        <a:rPr lang="ru-RU" sz="2400" b="1" i="1" dirty="0" smtClean="0">
                          <a:solidFill>
                            <a:srgbClr val="0066FF"/>
                          </a:solidFill>
                          <a:effectLst/>
                          <a:latin typeface="Times New Roman" pitchFamily="18" charset="0"/>
                          <a:cs typeface="Times New Roman" pitchFamily="18" charset="0"/>
                        </a:rPr>
                        <a:t>математике</a:t>
                      </a:r>
                      <a:endParaRPr lang="ru-RU" sz="24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2</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3</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4</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5</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0"/>
                  </a:ext>
                </a:extLst>
              </a:tr>
              <a:tr h="81140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0 – </a:t>
                      </a:r>
                      <a:r>
                        <a:rPr lang="ru-RU" sz="2400" b="1" i="0" dirty="0" smtClean="0">
                          <a:solidFill>
                            <a:schemeClr val="accent1">
                              <a:lumMod val="50000"/>
                            </a:schemeClr>
                          </a:solidFill>
                          <a:effectLst/>
                          <a:latin typeface="Times New Roman" pitchFamily="18" charset="0"/>
                          <a:cs typeface="Times New Roman" pitchFamily="18" charset="0"/>
                        </a:rPr>
                        <a:t>7</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8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14</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15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21</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22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32</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1"/>
                  </a:ext>
                </a:extLst>
              </a:tr>
              <a:tr h="393422">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заданий</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i="0" dirty="0" smtClean="0">
                          <a:solidFill>
                            <a:srgbClr val="FF0000"/>
                          </a:solidFill>
                          <a:effectLst/>
                          <a:latin typeface="Times New Roman" pitchFamily="18" charset="0"/>
                          <a:cs typeface="Times New Roman" pitchFamily="18" charset="0"/>
                        </a:rPr>
                        <a:t>26</a:t>
                      </a:r>
                      <a:endParaRPr lang="ru-RU" sz="2800" b="1" i="0"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6466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6" y="-27384"/>
            <a:ext cx="9143999" cy="6885384"/>
          </a:xfrm>
        </p:spPr>
      </p:pic>
      <p:sp>
        <p:nvSpPr>
          <p:cNvPr id="2" name="Заголовок 1"/>
          <p:cNvSpPr>
            <a:spLocks noGrp="1"/>
          </p:cNvSpPr>
          <p:nvPr>
            <p:ph type="title"/>
          </p:nvPr>
        </p:nvSpPr>
        <p:spPr>
          <a:xfrm>
            <a:off x="457200" y="44624"/>
            <a:ext cx="8229600" cy="994122"/>
          </a:xfrm>
        </p:spPr>
        <p:txBody>
          <a:bodyPr>
            <a:normAutofit fontScale="90000"/>
          </a:bodyPr>
          <a:lstStyle/>
          <a:p>
            <a:pPr>
              <a:lnSpc>
                <a:spcPct val="95000"/>
              </a:lnSpc>
            </a:pPr>
            <a:r>
              <a:rPr lang="ru-RU" sz="3100" b="1" u="sng" dirty="0" smtClean="0">
                <a:solidFill>
                  <a:schemeClr val="accent1">
                    <a:lumMod val="50000"/>
                  </a:schemeClr>
                </a:solidFill>
                <a:latin typeface="Times New Roman" pitchFamily="18" charset="0"/>
                <a:cs typeface="Times New Roman" pitchFamily="18" charset="0"/>
              </a:rPr>
              <a:t>Русский язык</a:t>
            </a:r>
            <a:r>
              <a:rPr lang="ru-RU" sz="3100" b="1" dirty="0" smtClean="0">
                <a:solidFill>
                  <a:schemeClr val="accent1">
                    <a:lumMod val="50000"/>
                  </a:schemeClr>
                </a:solidFill>
                <a:latin typeface="Times New Roman" pitchFamily="18" charset="0"/>
                <a:cs typeface="Times New Roman" pitchFamily="18" charset="0"/>
              </a:rPr>
              <a:t>: </a:t>
            </a:r>
            <a:br>
              <a:rPr lang="ru-RU" sz="3100" b="1" dirty="0" smtClean="0">
                <a:solidFill>
                  <a:schemeClr val="accent1">
                    <a:lumMod val="50000"/>
                  </a:schemeClr>
                </a:solidFill>
                <a:latin typeface="Times New Roman" pitchFamily="18" charset="0"/>
                <a:cs typeface="Times New Roman" pitchFamily="18" charset="0"/>
              </a:rPr>
            </a:br>
            <a:r>
              <a:rPr lang="ru-RU" sz="2700" b="1" dirty="0" smtClean="0">
                <a:solidFill>
                  <a:schemeClr val="accent1">
                    <a:lumMod val="50000"/>
                  </a:schemeClr>
                </a:solidFill>
                <a:latin typeface="Times New Roman" pitchFamily="18" charset="0"/>
                <a:cs typeface="Times New Roman" pitchFamily="18" charset="0"/>
              </a:rPr>
              <a:t>шкалы </a:t>
            </a:r>
            <a:r>
              <a:rPr lang="ru-RU" sz="2700" b="1" dirty="0">
                <a:solidFill>
                  <a:schemeClr val="accent1">
                    <a:lumMod val="50000"/>
                  </a:schemeClr>
                </a:solidFill>
                <a:latin typeface="Times New Roman" pitchFamily="18" charset="0"/>
                <a:cs typeface="Times New Roman" pitchFamily="18" charset="0"/>
              </a:rPr>
              <a:t>перевода первичных </a:t>
            </a:r>
            <a:r>
              <a:rPr lang="ru-RU" sz="2700" b="1" dirty="0" smtClean="0">
                <a:solidFill>
                  <a:schemeClr val="accent1">
                    <a:lumMod val="50000"/>
                  </a:schemeClr>
                </a:solidFill>
                <a:latin typeface="Times New Roman" pitchFamily="18" charset="0"/>
                <a:cs typeface="Times New Roman" pitchFamily="18" charset="0"/>
              </a:rPr>
              <a:t>баллов </a:t>
            </a:r>
            <a:br>
              <a:rPr lang="ru-RU" sz="2700" b="1" dirty="0" smtClean="0">
                <a:solidFill>
                  <a:schemeClr val="accent1">
                    <a:lumMod val="50000"/>
                  </a:schemeClr>
                </a:solidFill>
                <a:latin typeface="Times New Roman" pitchFamily="18" charset="0"/>
                <a:cs typeface="Times New Roman" pitchFamily="18" charset="0"/>
              </a:rPr>
            </a:br>
            <a:r>
              <a:rPr lang="ru-RU" sz="2900" b="1" dirty="0" smtClean="0">
                <a:solidFill>
                  <a:schemeClr val="accent1">
                    <a:lumMod val="50000"/>
                  </a:schemeClr>
                </a:solidFill>
                <a:latin typeface="Times New Roman" pitchFamily="18" charset="0"/>
                <a:cs typeface="Times New Roman" pitchFamily="18" charset="0"/>
              </a:rPr>
              <a:t>в </a:t>
            </a:r>
            <a:r>
              <a:rPr lang="ru-RU" sz="2900" b="1" dirty="0">
                <a:solidFill>
                  <a:srgbClr val="CC0000"/>
                </a:solidFill>
                <a:latin typeface="Times New Roman" pitchFamily="18" charset="0"/>
                <a:cs typeface="Times New Roman" pitchFamily="18" charset="0"/>
              </a:rPr>
              <a:t>5-балльную </a:t>
            </a:r>
            <a:r>
              <a:rPr lang="ru-RU" sz="2900" b="1" dirty="0" smtClean="0">
                <a:solidFill>
                  <a:srgbClr val="CC0000"/>
                </a:solidFill>
                <a:latin typeface="Times New Roman" pitchFamily="18" charset="0"/>
                <a:cs typeface="Times New Roman" pitchFamily="18" charset="0"/>
              </a:rPr>
              <a:t>оценку</a:t>
            </a:r>
            <a:endParaRPr lang="ru-RU" sz="2900" dirty="0">
              <a:solidFill>
                <a:srgbClr val="CC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76646125"/>
              </p:ext>
            </p:extLst>
          </p:nvPr>
        </p:nvGraphicFramePr>
        <p:xfrm>
          <a:off x="251520" y="1124744"/>
          <a:ext cx="7704857" cy="198620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839929">
                  <a:extLst>
                    <a:ext uri="{9D8B030D-6E8A-4147-A177-3AD203B41FA5}">
                      <a16:colId xmlns:a16="http://schemas.microsoft.com/office/drawing/2014/main" val="20000"/>
                    </a:ext>
                  </a:extLst>
                </a:gridCol>
                <a:gridCol w="1216232">
                  <a:extLst>
                    <a:ext uri="{9D8B030D-6E8A-4147-A177-3AD203B41FA5}">
                      <a16:colId xmlns:a16="http://schemas.microsoft.com/office/drawing/2014/main" val="20001"/>
                    </a:ext>
                  </a:extLst>
                </a:gridCol>
                <a:gridCol w="1216232">
                  <a:extLst>
                    <a:ext uri="{9D8B030D-6E8A-4147-A177-3AD203B41FA5}">
                      <a16:colId xmlns:a16="http://schemas.microsoft.com/office/drawing/2014/main" val="20002"/>
                    </a:ext>
                  </a:extLst>
                </a:gridCol>
                <a:gridCol w="1216232">
                  <a:extLst>
                    <a:ext uri="{9D8B030D-6E8A-4147-A177-3AD203B41FA5}">
                      <a16:colId xmlns:a16="http://schemas.microsoft.com/office/drawing/2014/main" val="20003"/>
                    </a:ext>
                  </a:extLst>
                </a:gridCol>
                <a:gridCol w="1216232">
                  <a:extLst>
                    <a:ext uri="{9D8B030D-6E8A-4147-A177-3AD203B41FA5}">
                      <a16:colId xmlns:a16="http://schemas.microsoft.com/office/drawing/2014/main" val="20004"/>
                    </a:ext>
                  </a:extLst>
                </a:gridCol>
              </a:tblGrid>
              <a:tr h="611521">
                <a:tc>
                  <a:txBody>
                    <a:bodyPr/>
                    <a:lstStyle/>
                    <a:p>
                      <a:pPr algn="ctr">
                        <a:lnSpc>
                          <a:spcPct val="95000"/>
                        </a:lnSpc>
                        <a:spcAft>
                          <a:spcPts val="0"/>
                        </a:spcAft>
                      </a:pPr>
                      <a:r>
                        <a:rPr lang="ru-RU" sz="2400" b="1" i="1" dirty="0" smtClean="0">
                          <a:solidFill>
                            <a:srgbClr val="0066FF"/>
                          </a:solidFill>
                          <a:effectLst/>
                          <a:latin typeface="Times New Roman" pitchFamily="18" charset="0"/>
                          <a:cs typeface="Times New Roman" pitchFamily="18" charset="0"/>
                        </a:rPr>
                        <a:t>ГВЭ-9 по русскому языку</a:t>
                      </a:r>
                      <a:endParaRPr lang="ru-RU" sz="24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2</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3</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4</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5</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0"/>
                  </a:ext>
                </a:extLst>
              </a:tr>
              <a:tr h="800528">
                <a:tc>
                  <a:txBody>
                    <a:bodyPr/>
                    <a:lstStyle/>
                    <a:p>
                      <a:pPr algn="ctr">
                        <a:lnSpc>
                          <a:spcPct val="100000"/>
                        </a:lnSpc>
                        <a:spcAft>
                          <a:spcPts val="0"/>
                        </a:spcAft>
                      </a:pPr>
                      <a:r>
                        <a:rPr lang="ru-RU" sz="18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18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0 – </a:t>
                      </a:r>
                      <a:r>
                        <a:rPr lang="ru-RU" sz="2400" b="1" dirty="0" smtClean="0">
                          <a:solidFill>
                            <a:schemeClr val="accent1">
                              <a:lumMod val="50000"/>
                            </a:schemeClr>
                          </a:solidFill>
                          <a:effectLst/>
                          <a:latin typeface="Times New Roman" pitchFamily="18" charset="0"/>
                          <a:cs typeface="Times New Roman" pitchFamily="18" charset="0"/>
                        </a:rPr>
                        <a:t>4</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smtClean="0">
                          <a:solidFill>
                            <a:schemeClr val="accent1">
                              <a:lumMod val="50000"/>
                            </a:schemeClr>
                          </a:solidFill>
                          <a:effectLst/>
                          <a:latin typeface="Times New Roman" pitchFamily="18" charset="0"/>
                          <a:cs typeface="Times New Roman" pitchFamily="18" charset="0"/>
                        </a:rPr>
                        <a:t>5 </a:t>
                      </a:r>
                      <a:r>
                        <a:rPr lang="ru-RU" sz="2400" b="1" dirty="0">
                          <a:solidFill>
                            <a:schemeClr val="accent1">
                              <a:lumMod val="50000"/>
                            </a:schemeClr>
                          </a:solidFill>
                          <a:effectLst/>
                          <a:latin typeface="Times New Roman" pitchFamily="18" charset="0"/>
                          <a:cs typeface="Times New Roman" pitchFamily="18" charset="0"/>
                        </a:rPr>
                        <a:t>– </a:t>
                      </a:r>
                      <a:r>
                        <a:rPr lang="ru-RU" sz="2400" b="1" dirty="0" smtClean="0">
                          <a:solidFill>
                            <a:schemeClr val="accent1">
                              <a:lumMod val="50000"/>
                            </a:schemeClr>
                          </a:solidFill>
                          <a:effectLst/>
                          <a:latin typeface="Times New Roman" pitchFamily="18" charset="0"/>
                          <a:cs typeface="Times New Roman" pitchFamily="18" charset="0"/>
                        </a:rPr>
                        <a:t>10</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smtClean="0">
                          <a:solidFill>
                            <a:schemeClr val="accent1">
                              <a:lumMod val="50000"/>
                            </a:schemeClr>
                          </a:solidFill>
                          <a:effectLst/>
                          <a:latin typeface="Times New Roman" pitchFamily="18" charset="0"/>
                          <a:cs typeface="Times New Roman" pitchFamily="18" charset="0"/>
                        </a:rPr>
                        <a:t>11 </a:t>
                      </a:r>
                      <a:r>
                        <a:rPr lang="ru-RU" sz="2400" b="1" dirty="0">
                          <a:solidFill>
                            <a:schemeClr val="accent1">
                              <a:lumMod val="50000"/>
                            </a:schemeClr>
                          </a:solidFill>
                          <a:effectLst/>
                          <a:latin typeface="Times New Roman" pitchFamily="18" charset="0"/>
                          <a:cs typeface="Times New Roman" pitchFamily="18" charset="0"/>
                        </a:rPr>
                        <a:t>– </a:t>
                      </a:r>
                      <a:r>
                        <a:rPr lang="ru-RU" sz="2400" b="1" dirty="0" smtClean="0">
                          <a:solidFill>
                            <a:schemeClr val="accent1">
                              <a:lumMod val="50000"/>
                            </a:schemeClr>
                          </a:solidFill>
                          <a:effectLst/>
                          <a:latin typeface="Times New Roman" pitchFamily="18" charset="0"/>
                          <a:cs typeface="Times New Roman" pitchFamily="18" charset="0"/>
                        </a:rPr>
                        <a:t>14</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smtClean="0">
                          <a:solidFill>
                            <a:schemeClr val="accent1">
                              <a:lumMod val="50000"/>
                            </a:schemeClr>
                          </a:solidFill>
                          <a:effectLst/>
                          <a:latin typeface="Times New Roman" pitchFamily="18" charset="0"/>
                          <a:cs typeface="Times New Roman" pitchFamily="18" charset="0"/>
                        </a:rPr>
                        <a:t>15 </a:t>
                      </a:r>
                      <a:r>
                        <a:rPr lang="ru-RU" sz="2400" b="1" dirty="0">
                          <a:solidFill>
                            <a:schemeClr val="accent1">
                              <a:lumMod val="50000"/>
                            </a:schemeClr>
                          </a:solidFill>
                          <a:effectLst/>
                          <a:latin typeface="Times New Roman" pitchFamily="18" charset="0"/>
                          <a:cs typeface="Times New Roman" pitchFamily="18" charset="0"/>
                        </a:rPr>
                        <a:t>– </a:t>
                      </a:r>
                      <a:r>
                        <a:rPr lang="ru-RU" sz="2400" b="1" dirty="0" smtClean="0">
                          <a:solidFill>
                            <a:schemeClr val="accent1">
                              <a:lumMod val="50000"/>
                            </a:schemeClr>
                          </a:solidFill>
                          <a:effectLst/>
                          <a:latin typeface="Times New Roman" pitchFamily="18" charset="0"/>
                          <a:cs typeface="Times New Roman" pitchFamily="18" charset="0"/>
                        </a:rPr>
                        <a:t>17</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1"/>
                  </a:ext>
                </a:extLst>
              </a:tr>
              <a:tr h="388151">
                <a:tc>
                  <a:txBody>
                    <a:bodyPr/>
                    <a:lstStyle/>
                    <a:p>
                      <a:pPr algn="ctr">
                        <a:lnSpc>
                          <a:spcPct val="100000"/>
                        </a:lnSpc>
                        <a:spcAft>
                          <a:spcPts val="0"/>
                        </a:spcAft>
                      </a:pPr>
                      <a:r>
                        <a:rPr lang="ru-RU" sz="1800" b="1" i="1" dirty="0">
                          <a:solidFill>
                            <a:schemeClr val="accent1">
                              <a:lumMod val="50000"/>
                            </a:schemeClr>
                          </a:solidFill>
                          <a:effectLst/>
                          <a:latin typeface="Times New Roman" pitchFamily="18" charset="0"/>
                          <a:cs typeface="Times New Roman" pitchFamily="18" charset="0"/>
                        </a:rPr>
                        <a:t>Количество заданий</a:t>
                      </a:r>
                      <a:endParaRPr lang="ru-RU" sz="18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dirty="0" smtClean="0">
                          <a:solidFill>
                            <a:srgbClr val="FF0000"/>
                          </a:solidFill>
                          <a:effectLst/>
                          <a:latin typeface="Times New Roman" pitchFamily="18" charset="0"/>
                          <a:cs typeface="Times New Roman" pitchFamily="18" charset="0"/>
                        </a:rPr>
                        <a:t>1</a:t>
                      </a:r>
                      <a:r>
                        <a:rPr lang="ru-RU" sz="1800" b="1" dirty="0" smtClean="0">
                          <a:solidFill>
                            <a:srgbClr val="FF0000"/>
                          </a:solidFill>
                          <a:effectLst/>
                          <a:latin typeface="Times New Roman" pitchFamily="18" charset="0"/>
                          <a:cs typeface="Times New Roman" pitchFamily="18" charset="0"/>
                        </a:rPr>
                        <a:t> </a:t>
                      </a:r>
                      <a:r>
                        <a:rPr lang="ru-RU" sz="1400" b="1" dirty="0" smtClean="0">
                          <a:solidFill>
                            <a:srgbClr val="FF0000"/>
                          </a:solidFill>
                          <a:effectLst/>
                          <a:latin typeface="Times New Roman" pitchFamily="18" charset="0"/>
                          <a:cs typeface="Times New Roman" pitchFamily="18" charset="0"/>
                        </a:rPr>
                        <a:t>(сочинение или изложение)</a:t>
                      </a:r>
                      <a:endParaRPr lang="ru-RU" sz="1400" b="1"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716964527"/>
              </p:ext>
            </p:extLst>
          </p:nvPr>
        </p:nvGraphicFramePr>
        <p:xfrm>
          <a:off x="1043608" y="3156434"/>
          <a:ext cx="7704856" cy="223087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939956">
                  <a:extLst>
                    <a:ext uri="{9D8B030D-6E8A-4147-A177-3AD203B41FA5}">
                      <a16:colId xmlns:a16="http://schemas.microsoft.com/office/drawing/2014/main" val="20000"/>
                    </a:ext>
                  </a:extLst>
                </a:gridCol>
                <a:gridCol w="1169301">
                  <a:extLst>
                    <a:ext uri="{9D8B030D-6E8A-4147-A177-3AD203B41FA5}">
                      <a16:colId xmlns:a16="http://schemas.microsoft.com/office/drawing/2014/main" val="20001"/>
                    </a:ext>
                  </a:extLst>
                </a:gridCol>
                <a:gridCol w="1198533">
                  <a:extLst>
                    <a:ext uri="{9D8B030D-6E8A-4147-A177-3AD203B41FA5}">
                      <a16:colId xmlns:a16="http://schemas.microsoft.com/office/drawing/2014/main" val="20002"/>
                    </a:ext>
                  </a:extLst>
                </a:gridCol>
                <a:gridCol w="1198533">
                  <a:extLst>
                    <a:ext uri="{9D8B030D-6E8A-4147-A177-3AD203B41FA5}">
                      <a16:colId xmlns:a16="http://schemas.microsoft.com/office/drawing/2014/main" val="20003"/>
                    </a:ext>
                  </a:extLst>
                </a:gridCol>
                <a:gridCol w="1198533">
                  <a:extLst>
                    <a:ext uri="{9D8B030D-6E8A-4147-A177-3AD203B41FA5}">
                      <a16:colId xmlns:a16="http://schemas.microsoft.com/office/drawing/2014/main" val="20004"/>
                    </a:ext>
                  </a:extLst>
                </a:gridCol>
              </a:tblGrid>
              <a:tr h="811401">
                <a:tc>
                  <a:txBody>
                    <a:bodyPr/>
                    <a:lstStyle/>
                    <a:p>
                      <a:pPr algn="ctr">
                        <a:lnSpc>
                          <a:spcPct val="95000"/>
                        </a:lnSpc>
                        <a:spcAft>
                          <a:spcPts val="0"/>
                        </a:spcAft>
                      </a:pPr>
                      <a:r>
                        <a:rPr lang="ru-RU" sz="2400" b="1" i="1" dirty="0">
                          <a:solidFill>
                            <a:srgbClr val="0066FF"/>
                          </a:solidFill>
                          <a:effectLst/>
                          <a:latin typeface="Times New Roman" pitchFamily="18" charset="0"/>
                          <a:cs typeface="Times New Roman" pitchFamily="18" charset="0"/>
                        </a:rPr>
                        <a:t>О</a:t>
                      </a:r>
                      <a:r>
                        <a:rPr lang="ru-RU" sz="2400" b="1" i="1" dirty="0" smtClean="0">
                          <a:solidFill>
                            <a:srgbClr val="0066FF"/>
                          </a:solidFill>
                          <a:effectLst/>
                          <a:latin typeface="Times New Roman" pitchFamily="18" charset="0"/>
                          <a:cs typeface="Times New Roman" pitchFamily="18" charset="0"/>
                        </a:rPr>
                        <a:t>ГЭ </a:t>
                      </a:r>
                      <a:r>
                        <a:rPr lang="ru-RU" sz="2400" b="1" i="1" dirty="0">
                          <a:solidFill>
                            <a:srgbClr val="0066FF"/>
                          </a:solidFill>
                          <a:effectLst/>
                          <a:latin typeface="Times New Roman" pitchFamily="18" charset="0"/>
                          <a:cs typeface="Times New Roman" pitchFamily="18" charset="0"/>
                        </a:rPr>
                        <a:t>по </a:t>
                      </a:r>
                      <a:r>
                        <a:rPr lang="ru-RU" sz="2400" b="1" i="1" dirty="0" smtClean="0">
                          <a:solidFill>
                            <a:srgbClr val="0066FF"/>
                          </a:solidFill>
                          <a:effectLst/>
                          <a:latin typeface="Times New Roman" pitchFamily="18" charset="0"/>
                          <a:cs typeface="Times New Roman" pitchFamily="18" charset="0"/>
                        </a:rPr>
                        <a:t>русскому языку</a:t>
                      </a:r>
                      <a:endParaRPr lang="ru-RU" sz="24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2</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3</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4</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5</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0"/>
                  </a:ext>
                </a:extLst>
              </a:tr>
              <a:tr h="811401">
                <a:tc>
                  <a:txBody>
                    <a:bodyPr/>
                    <a:lstStyle/>
                    <a:p>
                      <a:pPr algn="ctr">
                        <a:lnSpc>
                          <a:spcPct val="100000"/>
                        </a:lnSpc>
                        <a:spcAft>
                          <a:spcPts val="0"/>
                        </a:spcAft>
                      </a:pPr>
                      <a:r>
                        <a:rPr lang="ru-RU" sz="18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18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0 – </a:t>
                      </a:r>
                      <a:r>
                        <a:rPr lang="ru-RU" sz="2400" b="1" i="0" dirty="0" smtClean="0">
                          <a:solidFill>
                            <a:schemeClr val="accent1">
                              <a:lumMod val="50000"/>
                            </a:schemeClr>
                          </a:solidFill>
                          <a:effectLst/>
                          <a:latin typeface="Times New Roman" pitchFamily="18" charset="0"/>
                          <a:cs typeface="Times New Roman" pitchFamily="18" charset="0"/>
                        </a:rPr>
                        <a:t>14</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15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24</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25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33</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34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39</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extLst>
                  <a:ext uri="{0D108BD9-81ED-4DB2-BD59-A6C34878D82A}">
                    <a16:rowId xmlns:a16="http://schemas.microsoft.com/office/drawing/2014/main" val="10001"/>
                  </a:ext>
                </a:extLst>
              </a:tr>
              <a:tr h="546451">
                <a:tc>
                  <a:txBody>
                    <a:bodyPr/>
                    <a:lstStyle/>
                    <a:p>
                      <a:pPr algn="ctr">
                        <a:lnSpc>
                          <a:spcPct val="100000"/>
                        </a:lnSpc>
                        <a:spcAft>
                          <a:spcPts val="0"/>
                        </a:spcAft>
                      </a:pPr>
                      <a:r>
                        <a:rPr lang="ru-RU" sz="1800" b="1" i="1" dirty="0">
                          <a:solidFill>
                            <a:schemeClr val="accent1">
                              <a:lumMod val="50000"/>
                            </a:schemeClr>
                          </a:solidFill>
                          <a:effectLst/>
                          <a:latin typeface="Times New Roman" pitchFamily="18" charset="0"/>
                          <a:cs typeface="Times New Roman" pitchFamily="18" charset="0"/>
                        </a:rPr>
                        <a:t>Количество заданий</a:t>
                      </a:r>
                      <a:endParaRPr lang="ru-RU" sz="18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95000"/>
                        </a:lnSpc>
                        <a:spcAft>
                          <a:spcPts val="0"/>
                        </a:spcAft>
                      </a:pPr>
                      <a:r>
                        <a:rPr lang="ru-RU" sz="2800" b="1" i="0" dirty="0" smtClean="0">
                          <a:solidFill>
                            <a:srgbClr val="FF0000"/>
                          </a:solidFill>
                          <a:effectLst/>
                          <a:latin typeface="Times New Roman" pitchFamily="18" charset="0"/>
                          <a:cs typeface="Times New Roman" pitchFamily="18" charset="0"/>
                        </a:rPr>
                        <a:t>15</a:t>
                      </a:r>
                      <a:r>
                        <a:rPr lang="ru-RU" sz="1800" b="1" i="0" dirty="0" smtClean="0">
                          <a:solidFill>
                            <a:srgbClr val="FF0000"/>
                          </a:solidFill>
                          <a:effectLst/>
                          <a:latin typeface="Times New Roman" pitchFamily="18" charset="0"/>
                          <a:cs typeface="Times New Roman" pitchFamily="18" charset="0"/>
                        </a:rPr>
                        <a:t> </a:t>
                      </a:r>
                      <a:r>
                        <a:rPr lang="ru-RU" sz="1400" b="1" i="0" dirty="0" smtClean="0">
                          <a:solidFill>
                            <a:srgbClr val="FF0000"/>
                          </a:solidFill>
                          <a:effectLst/>
                          <a:latin typeface="Times New Roman" pitchFamily="18" charset="0"/>
                          <a:cs typeface="Times New Roman" pitchFamily="18" charset="0"/>
                        </a:rPr>
                        <a:t>(сжатое изложение, 13 заданий с кратким</a:t>
                      </a:r>
                      <a:r>
                        <a:rPr lang="ru-RU" sz="1400" b="1" i="0" baseline="0" dirty="0" smtClean="0">
                          <a:solidFill>
                            <a:srgbClr val="FF0000"/>
                          </a:solidFill>
                          <a:effectLst/>
                          <a:latin typeface="Times New Roman" pitchFamily="18" charset="0"/>
                          <a:cs typeface="Times New Roman" pitchFamily="18" charset="0"/>
                        </a:rPr>
                        <a:t> ответом, сочинение-рассуждение)</a:t>
                      </a:r>
                      <a:endParaRPr lang="ru-RU" sz="1400" b="1" i="0"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246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39998" y="2226469"/>
            <a:ext cx="3263504" cy="3263504"/>
          </a:xfrm>
        </p:spPr>
      </p:pic>
      <p:pic>
        <p:nvPicPr>
          <p:cNvPr id="5" name="Объект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Заголовок 1"/>
          <p:cNvSpPr txBox="1">
            <a:spLocks/>
          </p:cNvSpPr>
          <p:nvPr/>
        </p:nvSpPr>
        <p:spPr>
          <a:xfrm>
            <a:off x="2045412" y="332656"/>
            <a:ext cx="6840136" cy="2869343"/>
          </a:xfrm>
          <a:prstGeom prst="rect">
            <a:avLst/>
          </a:prstGeom>
          <a:solidFill>
            <a:schemeClr val="bg2"/>
          </a:solidFill>
          <a:effectLst>
            <a:outerShdw blurRad="50800" dist="38100" dir="2700000" algn="tl" rotWithShape="0">
              <a:prstClr val="black">
                <a:alpha val="40000"/>
              </a:prstClr>
            </a:outerShdw>
          </a:effectLst>
          <a:scene3d>
            <a:camera prst="orthographicFront"/>
            <a:lightRig rig="threePt" dir="t"/>
          </a:scene3d>
          <a:sp3d>
            <a:bevelT/>
          </a:sp3d>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800" b="1" dirty="0">
              <a:solidFill>
                <a:srgbClr val="0070C0"/>
              </a:solidFill>
              <a:latin typeface="Times New Roman" panose="02020603050405020304" pitchFamily="18" charset="0"/>
              <a:cs typeface="Aharoni" panose="02010803020104030203" pitchFamily="2" charset="-79"/>
            </a:endParaRPr>
          </a:p>
          <a:p>
            <a:endParaRPr lang="ru-RU" sz="1800" b="1" dirty="0">
              <a:solidFill>
                <a:srgbClr val="0070C0"/>
              </a:solidFill>
              <a:latin typeface="Times New Roman" panose="02020603050405020304" pitchFamily="18" charset="0"/>
              <a:cs typeface="Aharoni" panose="02010803020104030203" pitchFamily="2" charset="-79"/>
            </a:endParaRPr>
          </a:p>
          <a:p>
            <a:r>
              <a:rPr lang="ru-RU" sz="3200" b="1" dirty="0">
                <a:solidFill>
                  <a:srgbClr val="FF0000"/>
                </a:solidFill>
                <a:latin typeface="Times New Roman" panose="02020603050405020304" pitchFamily="18" charset="0"/>
                <a:cs typeface="Aharoni" panose="02010803020104030203" pitchFamily="2" charset="-79"/>
              </a:rPr>
              <a:t>Для участия в </a:t>
            </a:r>
            <a:r>
              <a:rPr lang="ru-RU" sz="3200" b="1" dirty="0" smtClean="0">
                <a:solidFill>
                  <a:srgbClr val="FF0000"/>
                </a:solidFill>
                <a:latin typeface="Times New Roman" panose="02020603050405020304" pitchFamily="18" charset="0"/>
                <a:cs typeface="Aharoni" panose="02010803020104030203" pitchFamily="2" charset="-79"/>
              </a:rPr>
              <a:t>ГИА </a:t>
            </a:r>
            <a:r>
              <a:rPr lang="ru-RU" sz="3200" b="1" dirty="0">
                <a:solidFill>
                  <a:srgbClr val="FF0000"/>
                </a:solidFill>
                <a:latin typeface="Times New Roman" panose="02020603050405020304" pitchFamily="18" charset="0"/>
                <a:cs typeface="Aharoni" panose="02010803020104030203" pitchFamily="2" charset="-79"/>
              </a:rPr>
              <a:t>допускаются </a:t>
            </a:r>
            <a:endParaRPr lang="ru-RU" sz="3200" b="1" dirty="0" smtClean="0">
              <a:solidFill>
                <a:srgbClr val="FF0000"/>
              </a:solidFill>
              <a:latin typeface="Times New Roman" panose="02020603050405020304" pitchFamily="18" charset="0"/>
              <a:cs typeface="Aharoni" panose="02010803020104030203" pitchFamily="2" charset="-79"/>
            </a:endParaRPr>
          </a:p>
          <a:p>
            <a:r>
              <a:rPr lang="ru-RU" sz="2400" b="1" dirty="0" smtClean="0">
                <a:solidFill>
                  <a:srgbClr val="07077F"/>
                </a:solidFill>
                <a:latin typeface="Times New Roman" panose="02020603050405020304" pitchFamily="18" charset="0"/>
                <a:cs typeface="Times New Roman" panose="02020603050405020304" pitchFamily="18" charset="0"/>
              </a:rPr>
              <a:t>обучающиеся</a:t>
            </a:r>
            <a:r>
              <a:rPr lang="ru-RU" sz="2400" b="1" dirty="0">
                <a:solidFill>
                  <a:srgbClr val="07077F"/>
                </a:solidFill>
                <a:latin typeface="Times New Roman" panose="02020603050405020304" pitchFamily="18" charset="0"/>
                <a:cs typeface="Times New Roman" panose="02020603050405020304" pitchFamily="18" charset="0"/>
              </a:rPr>
              <a:t>, не имеющие академической задолженности и в полном объеме выполнившие учебный план </a:t>
            </a:r>
            <a:r>
              <a:rPr lang="ru-RU" sz="2400" b="1" dirty="0" smtClean="0">
                <a:solidFill>
                  <a:srgbClr val="07077F"/>
                </a:solidFill>
                <a:latin typeface="Times New Roman" panose="02020603050405020304" pitchFamily="18" charset="0"/>
                <a:cs typeface="Times New Roman" panose="02020603050405020304" pitchFamily="18" charset="0"/>
              </a:rPr>
              <a:t/>
            </a:r>
            <a:br>
              <a:rPr lang="ru-RU" sz="2400" b="1" dirty="0" smtClean="0">
                <a:solidFill>
                  <a:srgbClr val="07077F"/>
                </a:solidFill>
                <a:latin typeface="Times New Roman" panose="02020603050405020304" pitchFamily="18" charset="0"/>
                <a:cs typeface="Times New Roman" panose="02020603050405020304" pitchFamily="18" charset="0"/>
              </a:rPr>
            </a:br>
            <a:r>
              <a:rPr lang="ru-RU" sz="2400" b="1" dirty="0" smtClean="0">
                <a:solidFill>
                  <a:srgbClr val="07077F"/>
                </a:solidFill>
                <a:latin typeface="Times New Roman" panose="02020603050405020304" pitchFamily="18" charset="0"/>
                <a:cs typeface="Times New Roman" panose="02020603050405020304" pitchFamily="18" charset="0"/>
              </a:rPr>
              <a:t>(</a:t>
            </a:r>
            <a:r>
              <a:rPr lang="ru-RU" sz="2400" b="1" dirty="0">
                <a:solidFill>
                  <a:srgbClr val="07077F"/>
                </a:solidFill>
                <a:latin typeface="Times New Roman" panose="02020603050405020304" pitchFamily="18" charset="0"/>
                <a:cs typeface="Times New Roman" panose="02020603050405020304" pitchFamily="18" charset="0"/>
              </a:rPr>
              <a:t>имеющие годовые отметки по всем учебным предметам учебного плана </a:t>
            </a:r>
            <a:r>
              <a:rPr lang="ru-RU" sz="2400" b="1" dirty="0" smtClean="0">
                <a:solidFill>
                  <a:srgbClr val="07077F"/>
                </a:solidFill>
                <a:latin typeface="Times New Roman" panose="02020603050405020304" pitchFamily="18" charset="0"/>
                <a:cs typeface="Times New Roman" panose="02020603050405020304" pitchFamily="18" charset="0"/>
              </a:rPr>
              <a:t>не </a:t>
            </a:r>
            <a:r>
              <a:rPr lang="ru-RU" sz="2400" b="1" dirty="0">
                <a:solidFill>
                  <a:srgbClr val="07077F"/>
                </a:solidFill>
                <a:latin typeface="Times New Roman" panose="02020603050405020304" pitchFamily="18" charset="0"/>
                <a:cs typeface="Times New Roman" panose="02020603050405020304" pitchFamily="18" charset="0"/>
              </a:rPr>
              <a:t>ниже удовлетворительных).</a:t>
            </a:r>
          </a:p>
          <a:p>
            <a:endParaRPr lang="ru-RU" sz="1800" dirty="0"/>
          </a:p>
          <a:p>
            <a:endParaRPr lang="ru-RU" sz="1800" dirty="0"/>
          </a:p>
          <a:p>
            <a:endParaRPr lang="ru-RU" sz="1800" dirty="0"/>
          </a:p>
        </p:txBody>
      </p:sp>
      <p:pic>
        <p:nvPicPr>
          <p:cNvPr id="9" name="Объект 8"/>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7233297" y="3203586"/>
            <a:ext cx="1777868" cy="1777868"/>
          </a:xfrm>
        </p:spPr>
      </p:pic>
      <p:sp>
        <p:nvSpPr>
          <p:cNvPr id="12" name="Объект 6"/>
          <p:cNvSpPr txBox="1">
            <a:spLocks/>
          </p:cNvSpPr>
          <p:nvPr/>
        </p:nvSpPr>
        <p:spPr>
          <a:xfrm>
            <a:off x="1628429" y="2276250"/>
            <a:ext cx="2911562" cy="17957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ru-RU" sz="4050" dirty="0">
              <a:gradFill>
                <a:gsLst>
                  <a:gs pos="76000">
                    <a:srgbClr val="FF0000"/>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a:prstClr val="black">
                    <a:alpha val="50000"/>
                  </a:prstClr>
                </a:innerShdw>
              </a:effectLst>
              <a:latin typeface="Arial Black" panose="020B0A04020102020204" pitchFamily="34" charset="0"/>
            </a:endParaRPr>
          </a:p>
        </p:txBody>
      </p:sp>
      <p:sp>
        <p:nvSpPr>
          <p:cNvPr id="14" name="Прямоугольник 13"/>
          <p:cNvSpPr/>
          <p:nvPr/>
        </p:nvSpPr>
        <p:spPr>
          <a:xfrm>
            <a:off x="0" y="3325078"/>
            <a:ext cx="7233297" cy="2585323"/>
          </a:xfrm>
          <a:prstGeom prst="rect">
            <a:avLst/>
          </a:prstGeom>
          <a:solidFill>
            <a:schemeClr val="bg1">
              <a:lumMod val="85000"/>
            </a:schemeClr>
          </a:solidFill>
        </p:spPr>
        <p:txBody>
          <a:bodyPr wrap="square">
            <a:spAutoFit/>
            <a:scene3d>
              <a:camera prst="orthographicFront"/>
              <a:lightRig rig="threePt" dir="t"/>
            </a:scene3d>
            <a:sp3d contourW="12700">
              <a:contourClr>
                <a:schemeClr val="tx1"/>
              </a:contourClr>
            </a:sp3d>
          </a:bodyPr>
          <a:lstStyle/>
          <a:p>
            <a:pPr algn="just"/>
            <a:r>
              <a:rPr lang="ru-RU" b="1" dirty="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Обучающиеся, являющиеся в текущем учебном году победителями или призерами заключительного этапа всероссийской олимпиады </a:t>
            </a:r>
            <a:r>
              <a:rPr lang="ru-RU" b="1" dirty="0">
                <a:solidFill>
                  <a:srgbClr val="07077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школьников, членами сборных команд Российской Федерации, участвовавших в международных олимпиадах и сформированных в порядке, устанавливаемом Министерством образования и науки Российской Федерации, освобождаются от прохождения государственной итоговой аттестации по учебному предмету, соответствующему профилю всероссийской олимпиады школьников, международной олимпиады.</a:t>
            </a:r>
          </a:p>
        </p:txBody>
      </p:sp>
      <p:pic>
        <p:nvPicPr>
          <p:cNvPr id="15" name="Рисунок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84" y="514381"/>
            <a:ext cx="2003210" cy="2003210"/>
          </a:xfrm>
          <a:prstGeom prst="rect">
            <a:avLst/>
          </a:prstGeom>
          <a:gradFill flip="none" rotWithShape="1">
            <a:gsLst>
              <a:gs pos="0">
                <a:schemeClr val="accent1">
                  <a:lumMod val="50000"/>
                </a:schemeClr>
              </a:gs>
              <a:gs pos="46000">
                <a:schemeClr val="accent1">
                  <a:lumMod val="95000"/>
                  <a:lumOff val="5000"/>
                </a:schemeClr>
              </a:gs>
              <a:gs pos="100000">
                <a:schemeClr val="accent1">
                  <a:lumMod val="60000"/>
                </a:schemeClr>
              </a:gs>
            </a:gsLst>
            <a:path path="circle">
              <a:fillToRect l="50000" t="130000" r="50000" b="-30000"/>
            </a:path>
            <a:tileRect/>
          </a:gradFill>
        </p:spPr>
      </p:pic>
    </p:spTree>
    <p:extLst>
      <p:ext uri="{BB962C8B-B14F-4D97-AF65-F5344CB8AC3E}">
        <p14:creationId xmlns:p14="http://schemas.microsoft.com/office/powerpoint/2010/main" val="2521815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624" y="1340768"/>
            <a:ext cx="302433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09" y="0"/>
            <a:ext cx="9143999" cy="6858000"/>
          </a:xfrm>
        </p:spPr>
      </p:pic>
      <p:sp>
        <p:nvSpPr>
          <p:cNvPr id="3" name="Заголовок 2"/>
          <p:cNvSpPr>
            <a:spLocks noGrp="1"/>
          </p:cNvSpPr>
          <p:nvPr>
            <p:ph type="title"/>
          </p:nvPr>
        </p:nvSpPr>
        <p:spPr>
          <a:xfrm>
            <a:off x="457200" y="260648"/>
            <a:ext cx="8229600" cy="5256584"/>
          </a:xfrm>
        </p:spPr>
        <p:txBody>
          <a:bodyPr>
            <a:normAutofit fontScale="90000"/>
          </a:bodyPr>
          <a:lstStyle/>
          <a:p>
            <a:pPr fontAlgn="t"/>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a:t>
            </a:r>
            <a:r>
              <a:rPr lang="ru-RU" sz="33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ГИА-11 допускаются </a:t>
            </a:r>
            <a: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выпускники:</a:t>
            </a:r>
            <a:b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100" dirty="0" smtClean="0"/>
              <a:t/>
            </a:r>
            <a:br>
              <a:rPr lang="ru-RU" sz="1100" dirty="0" smtClean="0"/>
            </a:br>
            <a:r>
              <a:rPr lang="ru-RU" sz="1100" dirty="0" smtClean="0"/>
              <a:t/>
            </a:r>
            <a:br>
              <a:rPr lang="ru-RU" sz="1100" dirty="0" smtClean="0"/>
            </a:br>
            <a:endParaRPr lang="ru-RU" sz="1400" dirty="0"/>
          </a:p>
        </p:txBody>
      </p:sp>
      <p:sp>
        <p:nvSpPr>
          <p:cNvPr id="8" name="Прямоугольник 7"/>
          <p:cNvSpPr/>
          <p:nvPr/>
        </p:nvSpPr>
        <p:spPr>
          <a:xfrm>
            <a:off x="3923928" y="1340768"/>
            <a:ext cx="4608512" cy="1695368"/>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имеющие академической задолженности </a:t>
            </a: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полном объеме выполнившие </a:t>
            </a: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учебный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400" dirty="0"/>
          </a:p>
        </p:txBody>
      </p:sp>
      <p:sp>
        <p:nvSpPr>
          <p:cNvPr id="16" name="Прямоугольник 15"/>
          <p:cNvSpPr/>
          <p:nvPr/>
        </p:nvSpPr>
        <p:spPr>
          <a:xfrm>
            <a:off x="395536" y="3657026"/>
            <a:ext cx="4032448" cy="186020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успешно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написавшие итоговое </a:t>
            </a: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сочинение (изложение) и получившие </a:t>
            </a: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«зачет»</a:t>
            </a:r>
            <a:endParaRPr lang="ru-RU" sz="3200" dirty="0">
              <a:solidFill>
                <a:srgbClr val="C00000"/>
              </a:solidFill>
            </a:endParaRPr>
          </a:p>
        </p:txBody>
      </p:sp>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724" y="1374676"/>
            <a:ext cx="1656183" cy="1839803"/>
          </a:xfrm>
          <a:prstGeom prst="rect">
            <a:avLst/>
          </a:prstGeom>
          <a:effectLst>
            <a:softEdge rad="6350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3203416"/>
            <a:ext cx="2793056" cy="2094792"/>
          </a:xfrm>
          <a:prstGeom prst="rect">
            <a:avLst/>
          </a:prstGeom>
          <a:effectLst>
            <a:softEdge rad="127000"/>
          </a:effectLst>
        </p:spPr>
      </p:pic>
    </p:spTree>
    <p:extLst>
      <p:ext uri="{BB962C8B-B14F-4D97-AF65-F5344CB8AC3E}">
        <p14:creationId xmlns:p14="http://schemas.microsoft.com/office/powerpoint/2010/main" val="3984704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1993</TotalTime>
  <Words>2947</Words>
  <Application>Microsoft Office PowerPoint</Application>
  <PresentationFormat>Экран (4:3)</PresentationFormat>
  <Paragraphs>380</Paragraphs>
  <Slides>28</Slides>
  <Notes>28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28</vt:i4>
      </vt:variant>
    </vt:vector>
  </HeadingPairs>
  <TitlesOfParts>
    <vt:vector size="39" baseType="lpstr">
      <vt:lpstr>Aharoni</vt:lpstr>
      <vt:lpstr>Arial</vt:lpstr>
      <vt:lpstr>Arial Black</vt:lpstr>
      <vt:lpstr>Batang</vt:lpstr>
      <vt:lpstr>Book Antiqua</vt:lpstr>
      <vt:lpstr>Bookman Old Style</vt:lpstr>
      <vt:lpstr>Calibri</vt:lpstr>
      <vt:lpstr>Symbol</vt:lpstr>
      <vt:lpstr>Times New Roman</vt:lpstr>
      <vt:lpstr>Verdana</vt:lpstr>
      <vt:lpstr>Тема Office</vt:lpstr>
      <vt:lpstr>Подготовка  к государственной итоговой аттестации 2017 года</vt:lpstr>
      <vt:lpstr>                </vt:lpstr>
      <vt:lpstr>ГИА-11 проводится в форме:                </vt:lpstr>
      <vt:lpstr>Шкалы перевода первичных баллов  в 5-балльную оценку</vt:lpstr>
      <vt:lpstr>ГИА-9 проводится в форме:</vt:lpstr>
      <vt:lpstr>Математика:  шкалы перевода первичных баллов  в 5-балльную оценку</vt:lpstr>
      <vt:lpstr>Русский язык:  шкалы перевода первичных баллов  в 5-балльную оценку</vt:lpstr>
      <vt:lpstr>Презентация PowerPoint</vt:lpstr>
      <vt:lpstr>             К ГИА-11 допускаются выпускники:                              </vt:lpstr>
      <vt:lpstr>          . </vt:lpstr>
      <vt:lpstr>       Регистрация для участия в ГИА-11 в 2017 году будет осуществляться  с 1 декабря 2016 по 1 февраля 2017 (включительно).  Регистрацию выпускников текущего года осуществляют ОО,  в которых выпускники обучаются.  Регистрацию выпускников прошлых лет, обучающихся ОО СПО  (в которых не созданы пункты регистрации), получающих среднее общее образование в иностранных образовательных организациях осуществляют муниципальные органы управления образованием (МОУО).                      </vt:lpstr>
      <vt:lpstr>                                                                                          .                                                 </vt:lpstr>
      <vt:lpstr>                  </vt:lpstr>
      <vt:lpstr>                 </vt:lpstr>
      <vt:lpstr>                  Результаты ГИА-11  Результаты ГИА в форме ГВЭ признаются удовлетворительными в случае если обучающийся по русскому языку и математике получил отметку не ниже удовлетворительной (три балла).  Если выпускник текущего года получает результат ниже минимального количества баллов по одному из обязательных предметов (русский язык  или математика), то он может пересдать этот экзамен в этом же году в  резервные дни.    Если выпускник текущего года получает неудовлетворительные результаты более чем по одному обязательному учебному предмету (по русскому языку и по математике), либо повторно неудовлетворительный результат по одному из этих предметов на ГИА в резервный день, то ему предоставляется право пройти ГИА по соответствующим учебным предметам в сентябрьские сроки.                     </vt:lpstr>
      <vt:lpstr>                  </vt:lpstr>
      <vt:lpstr>                  </vt:lpstr>
      <vt:lpstr>                 Основные шаги для успешной регистрации на ГИА-2017  (для учащихся 11 (12) классов)                                     </vt:lpstr>
      <vt:lpstr>Регистрация для участия в ГИА-9 будет осуществляться  с 26 декабря по 1 марта 2017 года (включительно)</vt:lpstr>
      <vt:lpstr>Общее количество экзаменов  в 9-х классах не должно превышать четырех!</vt:lpstr>
      <vt:lpstr>Результаты, полученные на ГИА-9 по всем четырем учебным предметам, будут влиять на итоговую отметку, выставляемую в аттестат об основном общем образовании, а также на получение аттестата.</vt:lpstr>
      <vt:lpstr>ГИА-9</vt:lpstr>
      <vt:lpstr>ГИА-9</vt:lpstr>
      <vt:lpstr> </vt:lpstr>
      <vt:lpstr> </vt:lpstr>
      <vt:lpstr> </vt:lpstr>
      <vt:lpstr>Подробная информация о проведении экзаменов размещается на официальном сайте ГКУ «Центр оценки и мониторинга качества образования»</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Смирнова Ирина Александровна</dc:creator>
  <cp:lastModifiedBy>Пользователь Windows</cp:lastModifiedBy>
  <cp:revision>271</cp:revision>
  <dcterms:created xsi:type="dcterms:W3CDTF">2016-01-19T07:40:48Z</dcterms:created>
  <dcterms:modified xsi:type="dcterms:W3CDTF">2016-12-18T09:28:32Z</dcterms:modified>
</cp:coreProperties>
</file>