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361" r:id="rId3"/>
    <p:sldId id="367" r:id="rId4"/>
    <p:sldId id="362" r:id="rId5"/>
    <p:sldId id="257" r:id="rId6"/>
    <p:sldId id="346" r:id="rId7"/>
    <p:sldId id="360" r:id="rId8"/>
    <p:sldId id="342" r:id="rId9"/>
    <p:sldId id="365" r:id="rId10"/>
    <p:sldId id="315" r:id="rId11"/>
    <p:sldId id="348" r:id="rId12"/>
    <p:sldId id="314" r:id="rId13"/>
    <p:sldId id="259" r:id="rId14"/>
    <p:sldId id="363" r:id="rId15"/>
    <p:sldId id="364" r:id="rId16"/>
    <p:sldId id="366" r:id="rId17"/>
    <p:sldId id="350" r:id="rId18"/>
    <p:sldId id="345" r:id="rId19"/>
    <p:sldId id="347" r:id="rId20"/>
    <p:sldId id="349" r:id="rId21"/>
    <p:sldId id="372" r:id="rId22"/>
    <p:sldId id="352" r:id="rId23"/>
    <p:sldId id="353" r:id="rId24"/>
    <p:sldId id="355" r:id="rId25"/>
    <p:sldId id="359" r:id="rId26"/>
    <p:sldId id="369" r:id="rId27"/>
    <p:sldId id="371" r:id="rId28"/>
    <p:sldId id="368" r:id="rId29"/>
    <p:sldId id="370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BCBCBC"/>
    <a:srgbClr val="808080"/>
    <a:srgbClr val="000066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34559" autoAdjust="0"/>
    <p:restoredTop sz="99629" autoAdjust="0"/>
  </p:normalViewPr>
  <p:slideViewPr>
    <p:cSldViewPr>
      <p:cViewPr varScale="1">
        <p:scale>
          <a:sx n="67" d="100"/>
          <a:sy n="67" d="100"/>
        </p:scale>
        <p:origin x="-127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3768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7" d="100"/>
        <a:sy n="87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856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A0BCD-A829-4908-A143-7544929898A2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7C50FB-9F3B-418E-A473-C50617557C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816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64208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33375"/>
            <a:ext cx="2997200" cy="2878138"/>
          </a:xfrm>
          <a:prstGeom prst="rect">
            <a:avLst/>
          </a:prstGeom>
          <a:noFill/>
          <a:ln w="6350">
            <a:solidFill>
              <a:srgbClr val="969696"/>
            </a:solidFill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550" y="2463800"/>
            <a:ext cx="7772400" cy="1470025"/>
          </a:xfrm>
          <a:solidFill>
            <a:srgbClr val="FFFFFF">
              <a:alpha val="80000"/>
            </a:srgbClr>
          </a:solidFill>
          <a:ln w="6350"/>
        </p:spPr>
        <p:txBody>
          <a:bodyPr/>
          <a:lstStyle>
            <a:lvl1pPr>
              <a:defRPr b="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55750" y="42926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fld id="{6AFF64B3-F245-4C5B-AC23-F85BB8C164C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93AEFE-E63B-4B44-850A-385C599BC84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38950" y="188913"/>
            <a:ext cx="2125663" cy="57610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88913"/>
            <a:ext cx="6229350" cy="57610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1B6157-D59E-473D-9EA5-015467D4621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80C2BD-4A1C-4996-B557-38EE4F2C908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051FCD-A13F-4CCA-B772-393C21744DA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557338"/>
            <a:ext cx="4141788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1388" y="1557338"/>
            <a:ext cx="4141787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E597DB-4793-44DC-B372-FFA5E84E75E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A75F9F-DB62-4B8E-AE0A-4A6073B643C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4AE24B-B95A-44E5-8C9A-25F283502A7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F6415A-C62D-4496-871E-B8271E318D3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2FAFFF-F40B-419F-928E-F2A484894B3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5E3901-6D61-442F-9094-E40FD308919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AutoShape 260"/>
          <p:cNvSpPr>
            <a:spLocks noChangeArrowheads="1"/>
          </p:cNvSpPr>
          <p:nvPr/>
        </p:nvSpPr>
        <p:spPr bwMode="auto">
          <a:xfrm>
            <a:off x="323850" y="1484313"/>
            <a:ext cx="8640763" cy="4537075"/>
          </a:xfrm>
          <a:prstGeom prst="wedgeRectCallout">
            <a:avLst>
              <a:gd name="adj1" fmla="val -51398"/>
              <a:gd name="adj2" fmla="val 61546"/>
            </a:avLst>
          </a:prstGeom>
          <a:gradFill rotWithShape="1">
            <a:gsLst>
              <a:gs pos="0">
                <a:srgbClr val="C0C0C0">
                  <a:alpha val="60001"/>
                </a:srgbClr>
              </a:gs>
              <a:gs pos="100000">
                <a:schemeClr val="bg1"/>
              </a:gs>
            </a:gsLst>
            <a:lin ang="5400000" scaled="1"/>
          </a:gradFill>
          <a:ln w="635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82750" y="188913"/>
            <a:ext cx="7281863" cy="1143000"/>
          </a:xfrm>
          <a:prstGeom prst="rect">
            <a:avLst/>
          </a:prstGeom>
          <a:gradFill rotWithShape="1">
            <a:gsLst>
              <a:gs pos="0">
                <a:srgbClr val="BCBCBC">
                  <a:alpha val="60001"/>
                </a:srgbClr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pic>
        <p:nvPicPr>
          <p:cNvPr id="1031" name="Picture 7" descr="64208m"/>
          <p:cNvPicPr>
            <a:picLocks noChangeAspect="1" noChangeArrowheads="1"/>
          </p:cNvPicPr>
          <p:nvPr/>
        </p:nvPicPr>
        <p:blipFill>
          <a:blip r:embed="rId13" cstate="print"/>
          <a:srcRect b="1845"/>
          <a:stretch>
            <a:fillRect/>
          </a:stretch>
        </p:blipFill>
        <p:spPr bwMode="auto">
          <a:xfrm>
            <a:off x="323850" y="190500"/>
            <a:ext cx="1223963" cy="1150938"/>
          </a:xfrm>
          <a:prstGeom prst="rect">
            <a:avLst/>
          </a:prstGeom>
          <a:noFill/>
          <a:ln w="6350">
            <a:solidFill>
              <a:srgbClr val="969696"/>
            </a:solidFill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57338"/>
            <a:ext cx="8435975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31035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2588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096CA68-3627-496E-B831-5B5D09704C3C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000066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3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25.gif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6.gif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6.gif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2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55.jpeg"/><Relationship Id="rId4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32681" y="4077072"/>
            <a:ext cx="8015784" cy="2016224"/>
          </a:xfrm>
          <a:ln/>
        </p:spPr>
        <p:txBody>
          <a:bodyPr/>
          <a:lstStyle/>
          <a:p>
            <a:pPr algn="ctr"/>
            <a:r>
              <a:rPr lang="ru-RU" dirty="0" smtClean="0"/>
              <a:t>Экологическая неделя естественного цикла </a:t>
            </a:r>
            <a:br>
              <a:rPr lang="ru-RU" dirty="0" smtClean="0"/>
            </a:br>
            <a:r>
              <a:rPr lang="ru-RU" dirty="0" smtClean="0"/>
              <a:t>МБОУ СОШ №</a:t>
            </a:r>
            <a:r>
              <a:rPr lang="en-US" dirty="0" smtClean="0"/>
              <a:t>2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 descr="D:\Фото и видио\2016г.НЕДЕЛЯ ЕСТ, НАУК\Фото196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60648"/>
            <a:ext cx="3816424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3" descr="http://edugol.ru/assets/images/medved/1111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33056"/>
            <a:ext cx="1080120" cy="1080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Содержимое 3" descr="http://libryansk.ru/files/media/2017/01/org_22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3347864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 smtClean="0"/>
              <a:t>Неделя началась в 5кл.</a:t>
            </a:r>
            <a:br>
              <a:rPr lang="ru-RU" sz="3600" dirty="0" smtClean="0"/>
            </a:br>
            <a:r>
              <a:rPr lang="ru-RU" sz="3600" dirty="0" smtClean="0">
                <a:solidFill>
                  <a:srgbClr val="990000"/>
                </a:solidFill>
              </a:rPr>
              <a:t>с</a:t>
            </a:r>
            <a:r>
              <a:rPr lang="ru-RU" sz="3600" i="1" dirty="0" smtClean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</a:rPr>
              <a:t> викторины «Все </a:t>
            </a:r>
            <a:r>
              <a:rPr lang="ru-RU" sz="3600" i="1" dirty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</a:rPr>
              <a:t>начинается с клетки».</a:t>
            </a:r>
            <a:r>
              <a:rPr lang="ru-RU" sz="3600" dirty="0" smtClean="0"/>
              <a:t> </a:t>
            </a:r>
            <a:endParaRPr lang="ru-RU" sz="3600" dirty="0"/>
          </a:p>
        </p:txBody>
      </p:sp>
      <p:pic>
        <p:nvPicPr>
          <p:cNvPr id="5" name="Picture 2" descr="D:\ДОКУМЕНТЫ КАФЕДРЫ\2017 неделя естеств наук\Фото25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4" y="1556792"/>
            <a:ext cx="4402138" cy="330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ДОКУМЕНТЫ КАФЕДРЫ\2017 неделя естеств наук\SAM_72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56992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Содержимое 3" descr="http://edugol.ru/assets/images/medved/1111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415" y="1484784"/>
            <a:ext cx="1716088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Содержимое 3" descr="http://libryansk.ru/files/media/2017/01/org_22.jp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3" y="188640"/>
            <a:ext cx="144016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Стенд</a:t>
            </a: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2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«Все начинается с клетки».  </a:t>
            </a:r>
            <a:r>
              <a:rPr lang="ru-RU" sz="3600" dirty="0">
                <a:latin typeface="Times New Roman"/>
                <a:ea typeface="Times New Roman"/>
                <a:cs typeface="Times New Roman"/>
              </a:rPr>
              <a:t/>
            </a:r>
            <a:br>
              <a:rPr lang="ru-RU" sz="3600" dirty="0">
                <a:latin typeface="Times New Roman"/>
                <a:ea typeface="Times New Roman"/>
                <a:cs typeface="Times New Roman"/>
              </a:rPr>
            </a:br>
            <a:endParaRPr lang="ru-RU" dirty="0"/>
          </a:p>
        </p:txBody>
      </p:sp>
      <p:pic>
        <p:nvPicPr>
          <p:cNvPr id="2050" name="Picture 2" descr="D:\ДОКУМЕНТЫ КАФЕДРЫ\2017 неделя естеств наук\Фото26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5328592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ДОКУМЕНТЫ КАФЕДРЫ\2017 неделя естеств наук\Фото26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564904"/>
            <a:ext cx="2880320" cy="3840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Содержимое 3" descr="http://edugol.ru/assets/images/medved/1111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276" y="864691"/>
            <a:ext cx="1716088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Содержимое 3" descr="http://libryansk.ru/files/media/2017/01/org_22.jp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3" y="188640"/>
            <a:ext cx="144016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72136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 smtClean="0"/>
              <a:t>Главное процесс, удовольствие  от работы!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3200" dirty="0" smtClean="0"/>
              <a:t>  </a:t>
            </a:r>
            <a:r>
              <a:rPr lang="ru-RU" sz="3600" b="1" dirty="0" smtClean="0"/>
              <a:t> </a:t>
            </a:r>
            <a:endParaRPr lang="ru-RU" sz="3600" b="1" dirty="0"/>
          </a:p>
        </p:txBody>
      </p:sp>
      <p:pic>
        <p:nvPicPr>
          <p:cNvPr id="5122" name="Picture 2" descr="D:\ДОКУМЕНТЫ КАФЕДРЫ\2017 неделя естеств наук\SAM_69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484784"/>
            <a:ext cx="4392488" cy="329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ДОКУМЕНТЫ КАФЕДРЫ\2017 неделя естеств наук\SAM_69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38195"/>
            <a:ext cx="4296864" cy="322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Содержимое 3" descr="http://edugol.ru/assets/images/medved/1111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456521"/>
            <a:ext cx="1716088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Содержимое 3" descr="http://libryansk.ru/files/media/2017/01/org_22.jp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3" y="188640"/>
            <a:ext cx="144016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16632"/>
            <a:ext cx="7281863" cy="1143000"/>
          </a:xfrm>
        </p:spPr>
        <p:txBody>
          <a:bodyPr/>
          <a:lstStyle/>
          <a:p>
            <a:pPr algn="ctr"/>
            <a:r>
              <a:rPr lang="ru-RU" sz="3600" i="1" dirty="0" smtClean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</a:rPr>
              <a:t>Работа </a:t>
            </a:r>
            <a:r>
              <a:rPr lang="ru-RU" sz="3200" i="1" dirty="0" smtClean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200" i="1" dirty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</a:rPr>
              <a:t>«Все начинается с клетки». </a:t>
            </a:r>
            <a:r>
              <a:rPr lang="ru-RU" sz="3200" i="1" dirty="0" smtClean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</a:rPr>
              <a:t>Изготовленное своими руками запоминается лучше!</a:t>
            </a:r>
            <a:endParaRPr lang="ru-RU" sz="3200" dirty="0">
              <a:solidFill>
                <a:srgbClr val="990000"/>
              </a:solidFill>
            </a:endParaRPr>
          </a:p>
        </p:txBody>
      </p:sp>
      <p:pic>
        <p:nvPicPr>
          <p:cNvPr id="3075" name="Picture 3" descr="D:\ДОКУМЕНТЫ КАФЕДРЫ\2017 неделя естеств наук\SAM_69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4618721" cy="346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ДОКУМЕНТЫ КАФЕДРЫ\2017 неделя естеств наук\SAM_696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93738"/>
            <a:ext cx="4327739" cy="324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Содержимое 3" descr="http://edugol.ru/assets/images/medved/1111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414066"/>
            <a:ext cx="1716088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 descr="f_06950d505095748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5157192"/>
            <a:ext cx="1230313" cy="1333500"/>
          </a:xfrm>
          <a:prstGeom prst="rect">
            <a:avLst/>
          </a:prstGeom>
          <a:noFill/>
        </p:spPr>
      </p:pic>
      <p:pic>
        <p:nvPicPr>
          <p:cNvPr id="7" name="Содержимое 3" descr="http://libryansk.ru/files/media/2017/01/org_22.jp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3" y="188640"/>
            <a:ext cx="1440160" cy="1225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1547664" y="0"/>
            <a:ext cx="7312174" cy="1462088"/>
          </a:xfrm>
        </p:spPr>
        <p:txBody>
          <a:bodyPr/>
          <a:lstStyle/>
          <a:p>
            <a:pPr algn="ctr" eaLnBrk="1" hangingPunct="1"/>
            <a:r>
              <a:rPr lang="ru-RU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 начинается с клетки</a:t>
            </a:r>
          </a:p>
        </p:txBody>
      </p:sp>
      <p:pic>
        <p:nvPicPr>
          <p:cNvPr id="51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3608" y="1587191"/>
            <a:ext cx="3395042" cy="2403027"/>
          </a:xfrm>
          <a:noFill/>
          <a:extLs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28800"/>
            <a:ext cx="3355032" cy="240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162992"/>
            <a:ext cx="3323034" cy="240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267199"/>
            <a:ext cx="3355032" cy="2454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Содержимое 3" descr="http://libryansk.ru/files/media/2017/01/org_22.jp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3" y="188640"/>
            <a:ext cx="144016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2499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dirty="0" smtClean="0"/>
              <a:t>Оформление стенда</a:t>
            </a:r>
            <a:r>
              <a:rPr lang="en-US" sz="4000" dirty="0" smtClean="0"/>
              <a:t>- 6 </a:t>
            </a:r>
            <a:r>
              <a:rPr lang="ru-RU" sz="4000" dirty="0" err="1" smtClean="0"/>
              <a:t>кл</a:t>
            </a:r>
            <a:r>
              <a:rPr lang="ru-RU" sz="4000" dirty="0" smtClean="0"/>
              <a:t>.</a:t>
            </a:r>
          </a:p>
        </p:txBody>
      </p:sp>
      <p:pic>
        <p:nvPicPr>
          <p:cNvPr id="4" name="Содержимое 3" descr="http://edugol.ru/assets/images/medved/111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60232" y="4437112"/>
            <a:ext cx="1716024" cy="1700784"/>
          </a:xfrm>
        </p:spPr>
      </p:pic>
      <p:pic>
        <p:nvPicPr>
          <p:cNvPr id="4098" name="Picture 2" descr="D:\ДОКУМЕНТЫ КАФЕДРЫ\2017 неделя естеств наук\Фото26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424847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ДОКУМЕНТЫ КАФЕДРЫ\2017 неделя естеств наук\Фото26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84784"/>
            <a:ext cx="3672057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ДОКУМЕНТЫ КАФЕДРЫ\2017 неделя естеств наук\Фото26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429000"/>
            <a:ext cx="4464496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Содержимое 3" descr="http://libryansk.ru/files/media/2017/01/org_22.jp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3" y="188640"/>
            <a:ext cx="144016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24045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Учащиеся 10б класса провели в 8 классах телепередачу «Жить здорово»</a:t>
            </a:r>
          </a:p>
        </p:txBody>
      </p:sp>
      <p:pic>
        <p:nvPicPr>
          <p:cNvPr id="81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666" y="1974763"/>
            <a:ext cx="3878541" cy="2908474"/>
          </a:xfrm>
          <a:noFill/>
          <a:extLs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975" y="1305606"/>
            <a:ext cx="4455461" cy="334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892" y="4725144"/>
            <a:ext cx="2801142" cy="2099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9" descr="8306fe7fcb886bd7c86d2d7eec0c6730_2014-07-17_05-39-41_59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715000"/>
            <a:ext cx="82867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9" descr="8306fe7fcb886bd7c86d2d7eec0c6730_2014-07-17_05-39-41_59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181600"/>
            <a:ext cx="82867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9" descr="8306fe7fcb886bd7c86d2d7eec0c6730_2014-07-17_05-39-41_59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638800"/>
            <a:ext cx="82867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Содержимое 3" descr="http://libryansk.ru/files/media/2017/01/org_22.jp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3" y="188640"/>
            <a:ext cx="144016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12713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2750" y="0"/>
            <a:ext cx="7281863" cy="1331913"/>
          </a:xfrm>
        </p:spPr>
        <p:txBody>
          <a:bodyPr/>
          <a:lstStyle/>
          <a:p>
            <a:pPr algn="ctr"/>
            <a:r>
              <a:rPr lang="ru-RU" sz="28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8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8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8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800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Замечательная  школьная  телепередача </a:t>
            </a:r>
            <a:r>
              <a:rPr lang="ru-RU" sz="2800" i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800" i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800" i="1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хит 2017г</a:t>
            </a:r>
            <a:r>
              <a:rPr lang="ru-RU" sz="2800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ru-RU" sz="3200" i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4000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Жить здорово» </a:t>
            </a:r>
            <a:r>
              <a:rPr lang="ru-RU" sz="32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32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</a:b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12290" name="Picture 2" descr="D:\ДОКУМЕНТЫ КАФЕДРЫ\2017 неделя естеств наук\Фото26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451250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ДОКУМЕНТЫ КАФЕДРЫ\2017 неделя естеств наук\SAM_72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476" y="3573016"/>
            <a:ext cx="4345360" cy="325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Содержимое 3" descr="http://edugol.ru/assets/images/medved/1111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310" y="1398786"/>
            <a:ext cx="1716088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9" descr="8306fe7fcb886bd7c86d2d7eec0c6730_2014-07-17_05-39-41_59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981700"/>
            <a:ext cx="82867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8306fe7fcb886bd7c86d2d7eec0c6730_2014-07-17_05-39-41_59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301208"/>
            <a:ext cx="82867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8306fe7fcb886bd7c86d2d7eec0c6730_2014-07-17_05-39-41_59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157192"/>
            <a:ext cx="82867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Содержимое 3" descr="http://libryansk.ru/files/media/2017/01/org_22.jp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3" y="188640"/>
            <a:ext cx="1440160" cy="1210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76174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uk-UA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Стенд «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Ключевые химические  элементы в организме человека</a:t>
            </a:r>
            <a:r>
              <a:rPr lang="uk-UA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»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2000" dirty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0242" name="Picture 2" descr="D:\ДОКУМЕНТЫ КАФЕДРЫ\2017 неделя естеств наук\Фото26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84784"/>
            <a:ext cx="3888432" cy="3145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ДОКУМЕНТЫ КАФЕДРЫ\2017 неделя естеств наук\2017г.фото Нат.В\Фото26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651" y="2609528"/>
            <a:ext cx="5664628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Содержимое 3" descr="http://libryansk.ru/files/media/2017/01/org_22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3" y="188640"/>
            <a:ext cx="144016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9544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400" dirty="0" smtClean="0"/>
              <a:t>«</a:t>
            </a:r>
            <a:r>
              <a:rPr lang="ru-RU" sz="2400" dirty="0"/>
              <a:t>Вода – больший дефицит, чем энергия. У нас есть </a:t>
            </a:r>
            <a:r>
              <a:rPr lang="ru-RU" sz="2400" dirty="0" smtClean="0"/>
              <a:t>альтернативные </a:t>
            </a:r>
            <a:r>
              <a:rPr lang="ru-RU" sz="2400" dirty="0"/>
              <a:t>источники энергии, но альтернативы воды нет».</a:t>
            </a:r>
            <a:r>
              <a:rPr lang="ru-RU" sz="2400" i="1" dirty="0"/>
              <a:t> </a:t>
            </a:r>
            <a:r>
              <a:rPr lang="ru-RU" sz="1600" i="1" dirty="0" err="1"/>
              <a:t>Одум</a:t>
            </a:r>
            <a:r>
              <a:rPr lang="ru-RU" sz="1600" i="1" dirty="0"/>
              <a:t> Юджин (1913-2002) – американский эколог, зоолог.</a:t>
            </a:r>
            <a:r>
              <a:rPr lang="ru-RU" sz="1600" dirty="0"/>
              <a:t/>
            </a:r>
            <a:br>
              <a:rPr lang="ru-RU" sz="1600" dirty="0"/>
            </a:b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1" y="1557338"/>
            <a:ext cx="8530454" cy="1655638"/>
          </a:xfrm>
        </p:spPr>
        <p:txBody>
          <a:bodyPr/>
          <a:lstStyle/>
          <a:p>
            <a:endParaRPr lang="ru-RU" sz="2400" dirty="0"/>
          </a:p>
          <a:p>
            <a:endParaRPr lang="ru-RU" dirty="0"/>
          </a:p>
        </p:txBody>
      </p:sp>
      <p:pic>
        <p:nvPicPr>
          <p:cNvPr id="9219" name="Picture 3" descr="D:\ДОКУМЕНТЫ КАФЕДРЫ\2017 неделя естеств наук\Фото26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12" y="1556792"/>
            <a:ext cx="865346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Содержимое 3" descr="http://libryansk.ru/files/media/2017/01/org_22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3" y="188640"/>
            <a:ext cx="144016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883868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2590800" y="228600"/>
            <a:ext cx="6421438" cy="1143000"/>
          </a:xfrm>
        </p:spPr>
        <p:txBody>
          <a:bodyPr/>
          <a:lstStyle/>
          <a:p>
            <a:pPr algn="ctr" eaLnBrk="1" hangingPunct="1"/>
            <a:r>
              <a:rPr lang="ru-RU" sz="2800" b="1" smtClean="0"/>
              <a:t>ОТЧЁТ</a:t>
            </a:r>
            <a:r>
              <a:rPr lang="ru-RU" sz="2800" smtClean="0"/>
              <a:t/>
            </a:r>
            <a:br>
              <a:rPr lang="ru-RU" sz="2800" smtClean="0"/>
            </a:br>
            <a:r>
              <a:rPr lang="ru-RU" sz="2800" b="1" smtClean="0"/>
              <a:t>о проведении недели </a:t>
            </a:r>
            <a:br>
              <a:rPr lang="ru-RU" sz="2800" b="1" smtClean="0"/>
            </a:br>
            <a:r>
              <a:rPr lang="ru-RU" sz="2800" b="1" smtClean="0"/>
              <a:t> химии и биологии</a:t>
            </a:r>
            <a:endParaRPr lang="ru-RU" sz="2800" smtClean="0"/>
          </a:p>
        </p:txBody>
      </p:sp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354012" y="2133600"/>
            <a:ext cx="8682484" cy="4392612"/>
          </a:xfrm>
        </p:spPr>
        <p:txBody>
          <a:bodyPr/>
          <a:lstStyle/>
          <a:p>
            <a:pPr eaLnBrk="1" hangingPunct="1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Неделя химии и биологии в школе – это особая атмосфера, пронизанная духом созидания, сотворчества, желанием поделиться собственными открытиями с окружающими;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это ожидание чего-то необычного, неординарного и интересного…</a:t>
            </a:r>
          </a:p>
          <a:p>
            <a:pPr eaLnBrk="1" hangingPunct="1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 повысить интерес школьников к изучению предметов, вызвать у них положительные эмоции, подвести к самостоятельным выводам и обобщениям, обогатить кругозор и интеллект учащихся дополнительными знаниями. Воспитание любви и бережного отношения к родной природе.</a:t>
            </a:r>
          </a:p>
          <a:p>
            <a:pPr eaLnBrk="1" hangingPunct="1"/>
            <a:endParaRPr lang="ru-RU" dirty="0" smtClean="0"/>
          </a:p>
        </p:txBody>
      </p:sp>
      <p:pic>
        <p:nvPicPr>
          <p:cNvPr id="3076" name="Содержимое 3" descr="http://kabinet-egf.at.ua/_si/0/44573443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33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Содержимое 3" descr="http://edugol.ru/assets/images/medved/1111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908721"/>
            <a:ext cx="1140024" cy="122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http://sch063.ru/wp-content/uploads/2015/12/nedelja_estestvennykh_nauk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5373216"/>
            <a:ext cx="6048672" cy="117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756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913"/>
            <a:ext cx="7560965" cy="1143000"/>
          </a:xfrm>
        </p:spPr>
        <p:txBody>
          <a:bodyPr/>
          <a:lstStyle/>
          <a:p>
            <a:pPr algn="ctr"/>
            <a:r>
              <a:rPr lang="uk-UA" sz="2800" i="1" dirty="0" smtClean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uk-UA" sz="2800" i="1" dirty="0" smtClean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uk-UA" sz="2800" i="1" dirty="0" smtClean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</a:rPr>
              <a:t>Экологический урок в 10 кл.</a:t>
            </a:r>
            <a:br>
              <a:rPr lang="uk-UA" sz="2800" i="1" dirty="0" smtClean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uk-UA" sz="2800" i="1" dirty="0" smtClean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</a:rPr>
              <a:t>«Влияние </a:t>
            </a:r>
            <a:r>
              <a:rPr lang="uk-UA" sz="2800" i="1" dirty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</a:rPr>
              <a:t>органических веществ на </a:t>
            </a:r>
            <a:r>
              <a:rPr lang="uk-UA" sz="2800" i="1" dirty="0" smtClean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</a:rPr>
              <a:t>экологию Крыма</a:t>
            </a:r>
            <a:r>
              <a:rPr lang="uk-UA" sz="3200" i="1" dirty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</a:rPr>
              <a:t>».</a:t>
            </a:r>
            <a:r>
              <a:rPr lang="ru-RU" sz="2400" dirty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400" dirty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</a:rPr>
            </a:br>
            <a:endParaRPr lang="ru-RU" sz="3200" dirty="0">
              <a:solidFill>
                <a:srgbClr val="990000"/>
              </a:solidFill>
            </a:endParaRPr>
          </a:p>
        </p:txBody>
      </p:sp>
      <p:pic>
        <p:nvPicPr>
          <p:cNvPr id="11266" name="Picture 2" descr="D:\ДОКУМЕНТЫ КАФЕДРЫ\2017 неделя естеств наук\Фото25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4536504" cy="340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ДОКУМЕНТЫ КАФЕДРЫ\2017 неделя естеств наук\Фото25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470452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ДОКУМЕНТЫ КАФЕДРЫ\2017 неделя естеств наук\Фото26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284984"/>
            <a:ext cx="495604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Содержимое 3" descr="http://edugol.ru/assets/images/medved/1111.jp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268760"/>
            <a:ext cx="1716088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Содержимое 3" descr="http://libryansk.ru/files/media/2017/01/org_22.jp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3" y="188640"/>
            <a:ext cx="144016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18764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16632"/>
            <a:ext cx="7281863" cy="1143000"/>
          </a:xfrm>
        </p:spPr>
        <p:txBody>
          <a:bodyPr/>
          <a:lstStyle/>
          <a:p>
            <a:pPr algn="ctr"/>
            <a:r>
              <a:rPr lang="uk-UA" sz="2400" i="1" dirty="0" err="1">
                <a:solidFill>
                  <a:srgbClr val="990000"/>
                </a:solidFill>
                <a:latin typeface="Times New Roman"/>
                <a:ea typeface="Times New Roman"/>
                <a:cs typeface="Times New Roman"/>
              </a:rPr>
              <a:t>Экологический</a:t>
            </a:r>
            <a:r>
              <a:rPr lang="uk-UA" sz="2400" i="1" dirty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</a:rPr>
              <a:t> урок в 10 кл.</a:t>
            </a:r>
            <a:br>
              <a:rPr lang="uk-UA" sz="2400" i="1" dirty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uk-UA" sz="2400" i="1" dirty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lang="uk-UA" sz="2400" i="1" dirty="0" err="1">
                <a:solidFill>
                  <a:srgbClr val="990000"/>
                </a:solidFill>
                <a:latin typeface="Times New Roman"/>
                <a:ea typeface="Times New Roman"/>
                <a:cs typeface="Times New Roman"/>
              </a:rPr>
              <a:t>Влияние</a:t>
            </a:r>
            <a:r>
              <a:rPr lang="uk-UA" sz="2400" i="1" dirty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uk-UA" sz="2400" i="1" dirty="0" err="1">
                <a:solidFill>
                  <a:srgbClr val="990000"/>
                </a:solidFill>
                <a:latin typeface="Times New Roman"/>
                <a:ea typeface="Times New Roman"/>
                <a:cs typeface="Times New Roman"/>
              </a:rPr>
              <a:t>органических</a:t>
            </a:r>
            <a:r>
              <a:rPr lang="uk-UA" sz="2400" i="1" dirty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uk-UA" sz="2400" i="1" dirty="0" err="1">
                <a:solidFill>
                  <a:srgbClr val="990000"/>
                </a:solidFill>
                <a:latin typeface="Times New Roman"/>
                <a:ea typeface="Times New Roman"/>
                <a:cs typeface="Times New Roman"/>
              </a:rPr>
              <a:t>веществ</a:t>
            </a:r>
            <a:r>
              <a:rPr lang="uk-UA" sz="2400" i="1" dirty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</a:rPr>
              <a:t> на </a:t>
            </a:r>
            <a:r>
              <a:rPr lang="uk-UA" sz="2400" i="1" dirty="0" err="1">
                <a:solidFill>
                  <a:srgbClr val="990000"/>
                </a:solidFill>
                <a:latin typeface="Times New Roman"/>
                <a:ea typeface="Times New Roman"/>
                <a:cs typeface="Times New Roman"/>
              </a:rPr>
              <a:t>экологию</a:t>
            </a:r>
            <a:r>
              <a:rPr lang="uk-UA" sz="2400" i="1" dirty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uk-UA" sz="2400" i="1" dirty="0" err="1">
                <a:solidFill>
                  <a:srgbClr val="990000"/>
                </a:solidFill>
                <a:latin typeface="Times New Roman"/>
                <a:ea typeface="Times New Roman"/>
                <a:cs typeface="Times New Roman"/>
              </a:rPr>
              <a:t>Крыма</a:t>
            </a:r>
            <a:r>
              <a:rPr lang="uk-UA" sz="2800" i="1" dirty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</a:rPr>
              <a:t>».</a:t>
            </a:r>
            <a:r>
              <a:rPr lang="ru-RU" sz="2000" dirty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2000" dirty="0">
                <a:solidFill>
                  <a:srgbClr val="990000"/>
                </a:solidFill>
                <a:latin typeface="Times New Roman"/>
                <a:ea typeface="Times New Roman"/>
                <a:cs typeface="Times New Roman"/>
              </a:rPr>
            </a:br>
            <a:endParaRPr lang="ru-RU" sz="2400" dirty="0"/>
          </a:p>
        </p:txBody>
      </p:sp>
      <p:pic>
        <p:nvPicPr>
          <p:cNvPr id="5122" name="Picture 2" descr="D:\ДОКУМЕНТЫ КАФЕДРЫ\2017 неделя естеств наук\2017г.фото Нат.В\Фото26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4321373" cy="324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ДОКУМЕНТЫ КАФЕДРЫ\2017 неделя естеств наук\2017г.фото Нат.В\Фото26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985" y="3212976"/>
            <a:ext cx="4340490" cy="325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Содержимое 3" descr="http://libryansk.ru/files/media/2017/01/org_22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3" y="188640"/>
            <a:ext cx="144016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530032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3" y="188640"/>
            <a:ext cx="7344815" cy="1143000"/>
          </a:xfrm>
        </p:spPr>
        <p:txBody>
          <a:bodyPr/>
          <a:lstStyle/>
          <a:p>
            <a:pPr algn="ctr" fontAlgn="t"/>
            <a:r>
              <a:rPr lang="uk-UA" sz="2000" i="1" dirty="0" smtClean="0"/>
              <a:t/>
            </a:r>
            <a:br>
              <a:rPr lang="uk-UA" sz="2000" i="1" dirty="0" smtClean="0"/>
            </a:br>
            <a:r>
              <a:rPr lang="uk-UA" sz="2000" i="1" dirty="0"/>
              <a:t/>
            </a:r>
            <a:br>
              <a:rPr lang="uk-UA" sz="2000" i="1" dirty="0"/>
            </a:br>
            <a:r>
              <a:rPr lang="uk-UA" sz="2000" i="1" dirty="0" smtClean="0"/>
              <a:t/>
            </a:r>
            <a:br>
              <a:rPr lang="uk-UA" sz="2000" i="1" dirty="0" smtClean="0"/>
            </a:br>
            <a:r>
              <a:rPr lang="uk-UA" sz="2000" i="1" dirty="0" smtClean="0"/>
              <a:t>Влияние </a:t>
            </a:r>
            <a:r>
              <a:rPr lang="uk-UA" sz="2000" i="1" dirty="0"/>
              <a:t>органических веществ на э</a:t>
            </a:r>
            <a:r>
              <a:rPr lang="uk-UA" sz="2000" i="1" dirty="0" smtClean="0"/>
              <a:t>кологию </a:t>
            </a:r>
            <a:r>
              <a:rPr lang="uk-UA" sz="2000" i="1" dirty="0"/>
              <a:t>Крыма. </a:t>
            </a:r>
            <a:r>
              <a:rPr lang="ru-RU" sz="4000" b="0" dirty="0"/>
              <a:t/>
            </a:r>
            <a:br>
              <a:rPr lang="ru-RU" sz="4000" b="0" dirty="0"/>
            </a:br>
            <a:r>
              <a:rPr lang="uk-UA" sz="2000" i="1" dirty="0" err="1"/>
              <a:t>Экология</a:t>
            </a:r>
            <a:r>
              <a:rPr lang="uk-UA" sz="2000" i="1" dirty="0"/>
              <a:t> </a:t>
            </a:r>
            <a:r>
              <a:rPr lang="uk-UA" sz="2000" i="1" dirty="0" err="1"/>
              <a:t>Черного</a:t>
            </a:r>
            <a:r>
              <a:rPr lang="uk-UA" sz="2000" i="1" dirty="0"/>
              <a:t> </a:t>
            </a:r>
            <a:r>
              <a:rPr lang="uk-UA" sz="2000" i="1" dirty="0" err="1"/>
              <a:t>моря-</a:t>
            </a:r>
            <a:r>
              <a:rPr lang="uk-UA" sz="2000" i="1" dirty="0"/>
              <a:t> </a:t>
            </a:r>
            <a:r>
              <a:rPr lang="uk-UA" sz="2000" i="1" dirty="0" err="1"/>
              <a:t>влияние</a:t>
            </a:r>
            <a:r>
              <a:rPr lang="uk-UA" sz="2000" i="1" dirty="0"/>
              <a:t> </a:t>
            </a:r>
            <a:r>
              <a:rPr lang="uk-UA" sz="2000" i="1" dirty="0" err="1"/>
              <a:t>человека</a:t>
            </a:r>
            <a:r>
              <a:rPr lang="uk-UA" sz="2000" i="1" dirty="0"/>
              <a:t>. </a:t>
            </a:r>
            <a:r>
              <a:rPr lang="uk-UA" sz="2000" i="1" dirty="0" err="1"/>
              <a:t>Экологические</a:t>
            </a:r>
            <a:r>
              <a:rPr lang="uk-UA" sz="2000" i="1" dirty="0"/>
              <a:t> </a:t>
            </a:r>
            <a:r>
              <a:rPr lang="uk-UA" sz="2000" i="1" dirty="0" err="1"/>
              <a:t>проблемы</a:t>
            </a:r>
            <a:r>
              <a:rPr lang="uk-UA" sz="2000" i="1" dirty="0"/>
              <a:t> </a:t>
            </a:r>
            <a:r>
              <a:rPr lang="uk-UA" sz="2000" i="1" dirty="0" err="1"/>
              <a:t>глазами</a:t>
            </a:r>
            <a:r>
              <a:rPr lang="uk-UA" sz="2000" i="1" dirty="0"/>
              <a:t> </a:t>
            </a:r>
            <a:r>
              <a:rPr lang="uk-UA" sz="2000" i="1" dirty="0" err="1"/>
              <a:t>химика</a:t>
            </a:r>
            <a:r>
              <a:rPr lang="uk-UA" sz="2000" i="1" dirty="0"/>
              <a:t>. </a:t>
            </a:r>
            <a:r>
              <a:rPr lang="ru-RU" sz="2000" b="0" dirty="0"/>
              <a:t/>
            </a:r>
            <a:br>
              <a:rPr lang="ru-RU" sz="2000" b="0" dirty="0"/>
            </a:br>
            <a:r>
              <a:rPr lang="uk-UA" sz="2000" i="1" dirty="0" err="1"/>
              <a:t>Экология</a:t>
            </a:r>
            <a:r>
              <a:rPr lang="uk-UA" sz="2000" i="1" dirty="0"/>
              <a:t> и </a:t>
            </a:r>
            <a:r>
              <a:rPr lang="uk-UA" sz="2000" i="1" dirty="0" err="1"/>
              <a:t>промышленность</a:t>
            </a:r>
            <a:r>
              <a:rPr lang="uk-UA" sz="2000" i="1" dirty="0"/>
              <a:t> </a:t>
            </a:r>
            <a:r>
              <a:rPr lang="uk-UA" sz="2000" i="1" dirty="0" err="1"/>
              <a:t>Крыма</a:t>
            </a:r>
            <a:r>
              <a:rPr lang="uk-UA" sz="2000" i="1" dirty="0" smtClean="0"/>
              <a:t>. 11кл.</a:t>
            </a:r>
            <a:r>
              <a:rPr lang="ru-RU" sz="2000" b="0" dirty="0"/>
              <a:t/>
            </a:r>
            <a:br>
              <a:rPr lang="ru-RU" sz="2000" b="0" dirty="0"/>
            </a:br>
            <a:r>
              <a:rPr lang="ru-RU" sz="2000" i="1" dirty="0" smtClean="0"/>
              <a:t>(</a:t>
            </a:r>
            <a:r>
              <a:rPr lang="ru-RU" sz="2000" i="1" dirty="0"/>
              <a:t>Защита </a:t>
            </a:r>
            <a:r>
              <a:rPr lang="ru-RU" sz="2000" i="1" dirty="0" err="1"/>
              <a:t>проэктов</a:t>
            </a:r>
            <a:r>
              <a:rPr lang="ru-RU" sz="2400" i="1" dirty="0"/>
              <a:t>)</a:t>
            </a:r>
            <a:r>
              <a:rPr lang="ru-RU" sz="2400" b="0" dirty="0"/>
              <a:t/>
            </a:r>
            <a:br>
              <a:rPr lang="ru-RU" sz="2400" b="0" dirty="0"/>
            </a:br>
            <a:endParaRPr lang="ru-RU" sz="2400" dirty="0"/>
          </a:p>
        </p:txBody>
      </p:sp>
      <p:pic>
        <p:nvPicPr>
          <p:cNvPr id="14338" name="Picture 2" descr="D:\ДОКУМЕНТЫ КАФЕДРЫ\2017 неделя естеств наук\Фото26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4680520" cy="351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ДОКУМЕНТЫ КАФЕДРЫ\2017 неделя естеств наук\Фото26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662" y="3284984"/>
            <a:ext cx="4610338" cy="345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Содержимое 3" descr="http://edugol.ru/assets/images/medved/1111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586" y="1414066"/>
            <a:ext cx="1716088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Содержимое 3" descr="http://libryansk.ru/files/media/2017/01/org_22.jp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3" y="188640"/>
            <a:ext cx="1440160" cy="1415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94849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000" i="1" dirty="0" smtClean="0"/>
              <a:t/>
            </a:r>
            <a:br>
              <a:rPr lang="uk-UA" sz="2000" i="1" dirty="0" smtClean="0"/>
            </a:br>
            <a:r>
              <a:rPr lang="uk-UA" sz="2000" i="1" dirty="0"/>
              <a:t/>
            </a:r>
            <a:br>
              <a:rPr lang="uk-UA" sz="2000" i="1" dirty="0"/>
            </a:br>
            <a:r>
              <a:rPr lang="uk-UA" sz="2000" i="1" dirty="0" smtClean="0"/>
              <a:t/>
            </a:r>
            <a:br>
              <a:rPr lang="uk-UA" sz="2000" i="1" dirty="0" smtClean="0"/>
            </a:br>
            <a:r>
              <a:rPr lang="uk-UA" sz="2000" i="1" dirty="0" smtClean="0"/>
              <a:t/>
            </a:r>
            <a:br>
              <a:rPr lang="uk-UA" sz="2000" i="1" dirty="0" smtClean="0"/>
            </a:br>
            <a:r>
              <a:rPr lang="uk-UA" sz="2000" i="1" dirty="0" smtClean="0"/>
              <a:t>Влияние </a:t>
            </a:r>
            <a:r>
              <a:rPr lang="uk-UA" sz="2000" i="1" dirty="0"/>
              <a:t>органических веществ на э</a:t>
            </a:r>
            <a:r>
              <a:rPr lang="uk-UA" sz="2000" i="1" dirty="0" smtClean="0"/>
              <a:t>кологию </a:t>
            </a:r>
            <a:r>
              <a:rPr lang="uk-UA" sz="2000" i="1" dirty="0"/>
              <a:t>Крыма. </a:t>
            </a:r>
            <a:r>
              <a:rPr lang="ru-RU" sz="4000" b="0" dirty="0"/>
              <a:t/>
            </a:r>
            <a:br>
              <a:rPr lang="ru-RU" sz="4000" b="0" dirty="0"/>
            </a:br>
            <a:r>
              <a:rPr lang="uk-UA" sz="2000" i="1" dirty="0" err="1"/>
              <a:t>Экология</a:t>
            </a:r>
            <a:r>
              <a:rPr lang="uk-UA" sz="2000" i="1" dirty="0"/>
              <a:t> </a:t>
            </a:r>
            <a:r>
              <a:rPr lang="uk-UA" sz="2000" i="1" dirty="0" err="1"/>
              <a:t>Черного</a:t>
            </a:r>
            <a:r>
              <a:rPr lang="uk-UA" sz="2000" i="1" dirty="0"/>
              <a:t> </a:t>
            </a:r>
            <a:r>
              <a:rPr lang="uk-UA" sz="2000" i="1" dirty="0" err="1"/>
              <a:t>моря-</a:t>
            </a:r>
            <a:r>
              <a:rPr lang="uk-UA" sz="2000" i="1" dirty="0"/>
              <a:t> </a:t>
            </a:r>
            <a:r>
              <a:rPr lang="uk-UA" sz="2000" i="1" dirty="0" err="1"/>
              <a:t>влияние</a:t>
            </a:r>
            <a:r>
              <a:rPr lang="uk-UA" sz="2000" i="1" dirty="0"/>
              <a:t> </a:t>
            </a:r>
            <a:r>
              <a:rPr lang="uk-UA" sz="2000" i="1" dirty="0" err="1"/>
              <a:t>человека</a:t>
            </a:r>
            <a:r>
              <a:rPr lang="uk-UA" sz="2000" i="1" dirty="0"/>
              <a:t>. </a:t>
            </a:r>
            <a:r>
              <a:rPr lang="uk-UA" sz="2000" i="1" dirty="0" err="1"/>
              <a:t>Экологические</a:t>
            </a:r>
            <a:r>
              <a:rPr lang="uk-UA" sz="2000" i="1" dirty="0"/>
              <a:t> </a:t>
            </a:r>
            <a:r>
              <a:rPr lang="uk-UA" sz="2000" i="1" dirty="0" err="1"/>
              <a:t>проблемы</a:t>
            </a:r>
            <a:r>
              <a:rPr lang="uk-UA" sz="2000" i="1" dirty="0"/>
              <a:t> </a:t>
            </a:r>
            <a:r>
              <a:rPr lang="uk-UA" sz="2000" i="1" dirty="0" err="1"/>
              <a:t>глазами</a:t>
            </a:r>
            <a:r>
              <a:rPr lang="uk-UA" sz="2000" i="1" dirty="0"/>
              <a:t> </a:t>
            </a:r>
            <a:r>
              <a:rPr lang="uk-UA" sz="2000" i="1" dirty="0" err="1"/>
              <a:t>химика</a:t>
            </a:r>
            <a:r>
              <a:rPr lang="uk-UA" sz="2000" i="1" dirty="0"/>
              <a:t>. </a:t>
            </a:r>
            <a:r>
              <a:rPr lang="ru-RU" sz="2000" b="0" dirty="0"/>
              <a:t/>
            </a:r>
            <a:br>
              <a:rPr lang="ru-RU" sz="2000" b="0" dirty="0"/>
            </a:br>
            <a:r>
              <a:rPr lang="uk-UA" sz="2000" i="1" dirty="0" err="1"/>
              <a:t>Экология</a:t>
            </a:r>
            <a:r>
              <a:rPr lang="uk-UA" sz="2000" i="1" dirty="0"/>
              <a:t> и </a:t>
            </a:r>
            <a:r>
              <a:rPr lang="uk-UA" sz="2000" i="1" dirty="0" err="1"/>
              <a:t>промышленность</a:t>
            </a:r>
            <a:r>
              <a:rPr lang="uk-UA" sz="2000" i="1" dirty="0"/>
              <a:t> </a:t>
            </a:r>
            <a:r>
              <a:rPr lang="uk-UA" sz="2000" i="1" dirty="0" err="1"/>
              <a:t>Крыма</a:t>
            </a:r>
            <a:r>
              <a:rPr lang="uk-UA" sz="2000" i="1" dirty="0"/>
              <a:t>. 11кл.</a:t>
            </a:r>
            <a:r>
              <a:rPr lang="ru-RU" sz="2000" b="0" dirty="0"/>
              <a:t/>
            </a:r>
            <a:br>
              <a:rPr lang="ru-RU" sz="2000" b="0" dirty="0"/>
            </a:br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ru-RU" sz="2400" b="0" dirty="0"/>
              <a:t/>
            </a:r>
            <a:br>
              <a:rPr lang="ru-RU" sz="2400" b="0" dirty="0"/>
            </a:br>
            <a:endParaRPr lang="ru-RU" dirty="0"/>
          </a:p>
        </p:txBody>
      </p:sp>
      <p:pic>
        <p:nvPicPr>
          <p:cNvPr id="15362" name="Picture 2" descr="D:\ДОКУМЕНТЫ КАФЕДРЫ\2017 неделя естеств наук\Фото26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4313386" cy="323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ДОКУМЕНТЫ КАФЕДРЫ\2017 неделя естеств наук\2017г.фото Нат.В\Фото26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503" y="3520515"/>
            <a:ext cx="4464496" cy="334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Содержимое 3" descr="http://libryansk.ru/files/media/2017/01/org_22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3" y="188640"/>
            <a:ext cx="144016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065502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88639"/>
            <a:ext cx="7416824" cy="1369977"/>
          </a:xfrm>
        </p:spPr>
        <p:txBody>
          <a:bodyPr/>
          <a:lstStyle/>
          <a:p>
            <a:pPr algn="ctr">
              <a:spcAft>
                <a:spcPts val="0"/>
              </a:spcAft>
            </a:pPr>
            <a:r>
              <a:rPr lang="ru-RU" sz="2400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Экоурок</a:t>
            </a:r>
            <a:r>
              <a:rPr lang="ru-RU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«Свобода от </a:t>
            </a:r>
            <a:r>
              <a:rPr lang="ru-RU" sz="24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отходов».</a:t>
            </a:r>
            <a:r>
              <a:rPr lang="en-US" sz="24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2400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Экоурок</a:t>
            </a:r>
            <a:r>
              <a:rPr lang="ru-RU" sz="24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подготовлен и проведен в 6,7,9кл. </a:t>
            </a:r>
            <a:r>
              <a:rPr lang="ru-RU" sz="2400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эколидеры</a:t>
            </a:r>
            <a:r>
              <a:rPr lang="ru-RU" sz="24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–ученики 11кл.</a:t>
            </a:r>
            <a:r>
              <a:rPr lang="ru-RU" sz="28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2000" dirty="0"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2050" name="Picture 2" descr="C:\Documents and Settings\Admin\Мои документы\Downloads\IMG_57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075" y="1538671"/>
            <a:ext cx="4289925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Documents and Settings\Admin\Мои документы\Downloads\IMG_57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" y="1558617"/>
            <a:ext cx="4711066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http://sch063.ru/wp-content/uploads/2015/12/nedelja_estestvennykh_nauk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5085184"/>
            <a:ext cx="6444208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3" descr="http://libryansk.ru/files/media/2017/01/org_22.jp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3" y="188640"/>
            <a:ext cx="144016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635389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7425879" cy="1143000"/>
          </a:xfrm>
        </p:spPr>
        <p:txBody>
          <a:bodyPr/>
          <a:lstStyle/>
          <a:p>
            <a:pPr algn="ctr"/>
            <a:r>
              <a:rPr lang="ru-RU" sz="36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Викторина «Я знаю биологию</a:t>
            </a:r>
            <a:r>
              <a:rPr lang="ru-RU" sz="36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» Проводили </a:t>
            </a:r>
            <a:r>
              <a:rPr lang="ru-RU" sz="3600" i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эколидеры </a:t>
            </a:r>
            <a:r>
              <a:rPr lang="ru-RU" sz="3600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6,7,9кл.</a:t>
            </a:r>
            <a:r>
              <a:rPr lang="ru-RU" sz="3200" dirty="0">
                <a:latin typeface="Times New Roman"/>
                <a:ea typeface="Times New Roman"/>
                <a:cs typeface="Times New Roman"/>
              </a:rPr>
              <a:t/>
            </a:r>
            <a:br>
              <a:rPr lang="ru-RU" sz="3200" dirty="0">
                <a:latin typeface="Times New Roman"/>
                <a:ea typeface="Times New Roman"/>
                <a:cs typeface="Times New Roman"/>
              </a:rPr>
            </a:br>
            <a:endParaRPr lang="ru-RU" sz="4000" dirty="0"/>
          </a:p>
        </p:txBody>
      </p:sp>
      <p:pic>
        <p:nvPicPr>
          <p:cNvPr id="1026" name="Picture 2" descr="C:\Documents and Settings\Admin\Мои документы\Downloads\IMG_57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758" y="3573016"/>
            <a:ext cx="4386070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Documents and Settings\Admin\Мои документы\Downloads\IMG_57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052736"/>
            <a:ext cx="511256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Содержимое 3" descr="http://edugol.ru/assets/images/medved/1111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268760"/>
            <a:ext cx="1716088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Содержимое 3" descr="http://edugol.ru/assets/images/medved/1111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653136"/>
            <a:ext cx="1716088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 descr="http://komarovschool.ucoz.net/Biologia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178799"/>
            <a:ext cx="3600400" cy="267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3" descr="http://libryansk.ru/files/media/2017/01/org_22.jp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3" y="188640"/>
            <a:ext cx="144016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770675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200" dirty="0" err="1" smtClean="0"/>
              <a:t>Экоурок</a:t>
            </a:r>
            <a:r>
              <a:rPr lang="ru-RU" sz="3200" dirty="0" smtClean="0"/>
              <a:t> «Свобода от отходов» </a:t>
            </a:r>
            <a:r>
              <a:rPr lang="ru-RU" sz="3200" dirty="0" err="1" smtClean="0"/>
              <a:t>эколидеры</a:t>
            </a:r>
            <a:r>
              <a:rPr lang="ru-RU" sz="3200" dirty="0" smtClean="0"/>
              <a:t> 11 и 9кл. </a:t>
            </a:r>
          </a:p>
        </p:txBody>
      </p:sp>
      <p:pic>
        <p:nvPicPr>
          <p:cNvPr id="3074" name="Picture 2" descr="C:\Documents and Settings\Admin\Мои документы\Downloads\IMG_57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66866"/>
            <a:ext cx="8264241" cy="6029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http://sch063.ru/wp-content/uploads/2015/12/nedelja_estestvennykh_nauk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5733256"/>
            <a:ext cx="6048672" cy="117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Содержимое 3" descr="http://libryansk.ru/files/media/2017/01/org_22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3" y="188640"/>
            <a:ext cx="1440160" cy="117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998555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dirty="0" err="1" smtClean="0"/>
              <a:t>Экоурок</a:t>
            </a:r>
            <a:r>
              <a:rPr lang="ru-RU" sz="4000" dirty="0" smtClean="0"/>
              <a:t>, </a:t>
            </a:r>
            <a:r>
              <a:rPr lang="ru-RU" sz="4000" dirty="0" err="1" smtClean="0"/>
              <a:t>эколидеры</a:t>
            </a:r>
            <a:r>
              <a:rPr lang="ru-RU" sz="4000" dirty="0" smtClean="0"/>
              <a:t>, </a:t>
            </a:r>
            <a:br>
              <a:rPr lang="ru-RU" sz="4000" dirty="0" smtClean="0"/>
            </a:br>
            <a:r>
              <a:rPr lang="ru-RU" sz="4000" dirty="0" err="1" smtClean="0"/>
              <a:t>экорисунки</a:t>
            </a:r>
            <a:r>
              <a:rPr lang="ru-RU" sz="4000" dirty="0" smtClean="0"/>
              <a:t>.</a:t>
            </a:r>
            <a:endParaRPr lang="ru-RU" sz="4000" dirty="0"/>
          </a:p>
        </p:txBody>
      </p:sp>
      <p:pic>
        <p:nvPicPr>
          <p:cNvPr id="2051" name="Picture 3" descr="D:\ДОКУМЕНТЫ КАФЕДРЫ\2017 неделя естеств наук\2017г.фото Нат.В\Фото26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43" y="4725144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ДОКУМЕНТЫ КАФЕДРЫ\2017 неделя естеств наук\2017г.фото Нат.В\Фото26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158" y="4216016"/>
            <a:ext cx="3491881" cy="261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ДОКУМЕНТЫ КАФЕДРЫ\2017 неделя естеств наук\2017г.фото Нат.В\Фото26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3888431" cy="291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ДОКУМЕНТЫ КАФЕДРЫ\2017 неделя естеств наук\2017г.фото Нат.В\Фото26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929" y="1603884"/>
            <a:ext cx="3494110" cy="2620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Содержимое 3" descr="http://libryansk.ru/files/media/2017/01/org_22.jpg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3" y="188640"/>
            <a:ext cx="1440160" cy="1415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657318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3504506" y="53752"/>
            <a:ext cx="5472733" cy="1143000"/>
          </a:xfrm>
        </p:spPr>
        <p:txBody>
          <a:bodyPr/>
          <a:lstStyle/>
          <a:p>
            <a:pPr algn="ctr" eaLnBrk="1" hangingPunct="1"/>
            <a:r>
              <a:rPr lang="ru-RU" sz="6000" dirty="0" smtClean="0">
                <a:solidFill>
                  <a:srgbClr val="00B050"/>
                </a:solidFill>
              </a:rPr>
              <a:t>Вывод</a:t>
            </a:r>
          </a:p>
        </p:txBody>
      </p:sp>
      <p:pic>
        <p:nvPicPr>
          <p:cNvPr id="10243" name="Содержимое 3" descr="http://libryansk.ru/files/media/2017/01/org_2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707904" cy="3717032"/>
          </a:xfrm>
        </p:spPr>
      </p:pic>
      <p:sp>
        <p:nvSpPr>
          <p:cNvPr id="2" name="Прямоугольник 1"/>
          <p:cNvSpPr/>
          <p:nvPr/>
        </p:nvSpPr>
        <p:spPr>
          <a:xfrm>
            <a:off x="3275856" y="980728"/>
            <a:ext cx="565212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5">
                    <a:lumMod val="25000"/>
                  </a:schemeClr>
                </a:solidFill>
              </a:rPr>
              <a:t>Все мероприятия были направлены на повышение интереса учащихся к учебной деятельности, к познанию жизни и самого себя, а также выработке самодисциплины и самоорганизации. Ребята могли проявить свою фантазию, артистизм, творчество  и знания по данному предмету, а через игру у ребят воспитывался интерес к родному краю и экологическая культура.</a:t>
            </a:r>
          </a:p>
          <a:p>
            <a:r>
              <a:rPr lang="ru-RU" b="1" dirty="0">
                <a:solidFill>
                  <a:schemeClr val="accent5">
                    <a:lumMod val="25000"/>
                  </a:schemeClr>
                </a:solidFill>
              </a:rPr>
              <a:t>Каждый учащийся является активным участником всех событий недели. Он может попробовать себя в разных ролях и видах деятельности.</a:t>
            </a:r>
          </a:p>
          <a:p>
            <a:r>
              <a:rPr lang="ru-RU" b="1" dirty="0">
                <a:solidFill>
                  <a:schemeClr val="accent5">
                    <a:lumMod val="25000"/>
                  </a:schemeClr>
                </a:solidFill>
              </a:rPr>
              <a:t>Прогнозируемый результат: приобретение каждым учеником веры в свои силы, уверенности в своих  способностях и возможностях; развитие коммуникативных качеств личности, взаимоуважения, доверия, инициативности, развитие осознанных мотивов учения, побуждающих к активной познавательной деятельности</a:t>
            </a:r>
          </a:p>
        </p:txBody>
      </p:sp>
      <p:pic>
        <p:nvPicPr>
          <p:cNvPr id="6" name="Рисунок 5" descr="https://3.bp.blogspot.com/-GzrcfRndDNY/V-_Rau4cQjI/AAAAAAAAA_o/C5dboXWgM384pN6pMFCY_AFraPhoV85pwCLcB/s1600/%25D0%25BE%25D0%25BE%25D0%25B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50" y="188640"/>
            <a:ext cx="313184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21473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2291" name="Содержимое 4" descr="http://ecosovetnik.ru/wp-content/uploads/2015/06/ekolog0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546030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9219" name="Содержимое 3" descr="http://rodnikzuevka.my1.ru/kartinki/dni_zashhity_ot_ehkologicheskoj_opasnosti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951312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4099" name="Picture 5" descr="working-woman-presentation-whiteboard-computer-laptop-illustration-3126680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9946" y="476672"/>
            <a:ext cx="9144000" cy="7467600"/>
          </a:xfrm>
          <a:noFill/>
        </p:spPr>
      </p:pic>
      <p:pic>
        <p:nvPicPr>
          <p:cNvPr id="4100" name="Содержимое 5" descr="http://solovuschka-ds1.ucoz.ru/2017/2017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5029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http://sch063.ru/wp-content/uploads/2015/12/nedelja_estestvennykh_nauk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80" y="6268887"/>
            <a:ext cx="5924872" cy="117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1321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0695" y="1492351"/>
            <a:ext cx="5256584" cy="4528937"/>
          </a:xfrm>
        </p:spPr>
        <p:txBody>
          <a:bodyPr/>
          <a:lstStyle/>
          <a:p>
            <a:r>
              <a:rPr lang="ru-RU" sz="2800" dirty="0" smtClean="0">
                <a:solidFill>
                  <a:srgbClr val="FF0000"/>
                </a:solidFill>
              </a:rPr>
              <a:t>«</a:t>
            </a:r>
            <a:r>
              <a:rPr lang="ru-RU" sz="2800" dirty="0">
                <a:solidFill>
                  <a:srgbClr val="FF0000"/>
                </a:solidFill>
              </a:rPr>
              <a:t>Экология стала самым громким словом на земле, громче войны и стихии. Оно характеризует собой одно и то же понятие вселенской беды, никогда прежде не существовавшей перед человечеством»</a:t>
            </a:r>
          </a:p>
          <a:p>
            <a:r>
              <a:rPr lang="ru-RU" sz="2000" i="1" dirty="0">
                <a:solidFill>
                  <a:srgbClr val="FF0000"/>
                </a:solidFill>
              </a:rPr>
              <a:t>Распутин Валентин Григорьевич</a:t>
            </a:r>
            <a:endParaRPr lang="ru-RU" sz="2000" dirty="0">
              <a:solidFill>
                <a:srgbClr val="FF0000"/>
              </a:solidFill>
            </a:endParaRPr>
          </a:p>
          <a:p>
            <a:endParaRPr lang="ru-RU" sz="3200" dirty="0"/>
          </a:p>
        </p:txBody>
      </p:sp>
      <p:pic>
        <p:nvPicPr>
          <p:cNvPr id="8" name="Picture 2" descr="D:\ДОКУМЕНТЫ КАФЕДРЫ\2017 неделя естеств наук\Фото26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56792"/>
            <a:ext cx="3600400" cy="5047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Содержимое 3" descr="http://edugol.ru/assets/images/medved/1111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0"/>
            <a:ext cx="1716088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Содержимое 3" descr="http://libryansk.ru/files/media/2017/01/org_22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3" y="188640"/>
            <a:ext cx="144016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2750" y="188913"/>
            <a:ext cx="7281863" cy="935831"/>
          </a:xfrm>
        </p:spPr>
        <p:txBody>
          <a:bodyPr/>
          <a:lstStyle/>
          <a:p>
            <a:pPr lvl="0" algn="l"/>
            <a:r>
              <a:rPr lang="ru-RU" sz="2800" b="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      </a:t>
            </a:r>
            <a:r>
              <a:rPr lang="ru-RU" sz="2400" b="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НЕДЕЛЯ   </a:t>
            </a:r>
            <a:r>
              <a:rPr lang="ru-RU" sz="2400" b="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ЕСТЕСТВЕНЫХ  НАУК </a:t>
            </a:r>
            <a:r>
              <a:rPr lang="ru-RU" sz="2400" b="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/>
            </a:r>
            <a:br>
              <a:rPr lang="ru-RU" sz="2400" b="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</a:br>
            <a:r>
              <a:rPr lang="ru-RU" sz="2400" b="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ru-RU" sz="2400" b="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                            201</a:t>
            </a:r>
            <a:r>
              <a:rPr lang="uk-UA" sz="2400" b="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6</a:t>
            </a:r>
            <a:r>
              <a:rPr lang="ru-RU" sz="2400" b="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-1</a:t>
            </a:r>
            <a:r>
              <a:rPr lang="uk-UA" sz="2400" b="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7 </a:t>
            </a:r>
            <a:r>
              <a:rPr lang="ru-RU" sz="2400" b="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год</a:t>
            </a:r>
            <a:r>
              <a:rPr lang="ru-RU" sz="1050" b="0" dirty="0">
                <a:solidFill>
                  <a:schemeClr val="tx1"/>
                </a:solidFill>
                <a:latin typeface="Arial" pitchFamily="34" charset="0"/>
              </a:rPr>
              <a:t/>
            </a:r>
            <a:br>
              <a:rPr lang="ru-RU" sz="1050" b="0" dirty="0">
                <a:solidFill>
                  <a:schemeClr val="tx1"/>
                </a:solidFill>
                <a:latin typeface="Arial" pitchFamily="34" charset="0"/>
              </a:rPr>
            </a:br>
            <a:r>
              <a:rPr lang="ru-RU" sz="320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          </a:t>
            </a:r>
            <a:r>
              <a:rPr lang="ru-RU" sz="2800" b="0" dirty="0">
                <a:solidFill>
                  <a:srgbClr val="000000"/>
                </a:solidFill>
                <a:latin typeface="Arial" pitchFamily="34" charset="0"/>
                <a:ea typeface="Times New Roman" pitchFamily="18" charset="0"/>
              </a:rPr>
              <a:t>«Экологическая неделя» </a:t>
            </a:r>
            <a:endParaRPr lang="ru-RU" sz="4000" dirty="0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5180933"/>
              </p:ext>
            </p:extLst>
          </p:nvPr>
        </p:nvGraphicFramePr>
        <p:xfrm>
          <a:off x="971600" y="1340768"/>
          <a:ext cx="7992887" cy="5225225"/>
        </p:xfrm>
        <a:graphic>
          <a:graphicData uri="http://schemas.openxmlformats.org/drawingml/2006/table">
            <a:tbl>
              <a:tblPr firstRow="1" firstCol="1" bandRow="1"/>
              <a:tblGrid>
                <a:gridCol w="328857"/>
                <a:gridCol w="1203488"/>
                <a:gridCol w="880036"/>
                <a:gridCol w="3848713"/>
                <a:gridCol w="1731793"/>
              </a:tblGrid>
              <a:tr h="1336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6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1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Вторник</a:t>
                      </a:r>
                      <a:endParaRPr lang="ru-RU" sz="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r>
                        <a:rPr lang="ru-RU" sz="1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.04.</a:t>
                      </a:r>
                      <a:endParaRPr lang="ru-RU" sz="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5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83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9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Стенд</a:t>
                      </a:r>
                      <a:r>
                        <a:rPr lang="ru-RU" sz="1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 «Все начинается с клетки».  </a:t>
                      </a:r>
                      <a:endParaRPr lang="ru-RU" sz="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Стенд «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Ключевые химические  элементы в организме человека</a:t>
                      </a:r>
                      <a:r>
                        <a:rPr lang="uk-UA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5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  </a:t>
                      </a:r>
                      <a:endParaRPr lang="ru-RU" sz="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10бкл </a:t>
                      </a:r>
                      <a:endParaRPr lang="ru-RU" sz="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 b="1" i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Экоурок</a:t>
                      </a:r>
                      <a:r>
                        <a:rPr lang="uk-UA" sz="1000" b="1" i="1" baseline="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«</a:t>
                      </a:r>
                      <a:r>
                        <a:rPr lang="uk-UA" sz="1000" b="1" i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Влияние</a:t>
                      </a:r>
                      <a:r>
                        <a:rPr lang="uk-UA" sz="1000" b="1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0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органических</a:t>
                      </a:r>
                      <a:r>
                        <a:rPr lang="uk-UA" sz="1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0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веществ</a:t>
                      </a:r>
                      <a:r>
                        <a:rPr lang="uk-UA" sz="1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на </a:t>
                      </a:r>
                      <a:r>
                        <a:rPr lang="uk-UA" sz="10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екологию</a:t>
                      </a:r>
                      <a:r>
                        <a:rPr lang="uk-UA" sz="1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000" b="1" i="1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Крыма</a:t>
                      </a:r>
                      <a:r>
                        <a:rPr lang="uk-UA" sz="1000" b="1" i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».</a:t>
                      </a:r>
                      <a:endParaRPr lang="ru-RU" sz="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Н.В. Крылова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Н.В.Касьянова В.В. Михайленко  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9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7-10кл</a:t>
                      </a:r>
                      <a:endParaRPr lang="ru-RU" sz="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Телепередача -жить здорово</a:t>
                      </a:r>
                      <a:endParaRPr lang="ru-RU" sz="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Н.В. Крылова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9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8-а </a:t>
                      </a:r>
                      <a:r>
                        <a:rPr lang="ru-RU" sz="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кл</a:t>
                      </a:r>
                      <a:endParaRPr lang="ru-RU" sz="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Экоурок «Охрана окружающей среды»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Н.В.Касьянова 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6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9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</a:t>
                      </a:r>
                      <a:endParaRPr lang="ru-RU" sz="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Среда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r>
                        <a:rPr lang="ru-RU" sz="1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.04.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11а-11б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класс.  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Влияние</a:t>
                      </a:r>
                      <a:r>
                        <a:rPr lang="uk-UA" sz="1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0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органических</a:t>
                      </a:r>
                      <a:r>
                        <a:rPr lang="uk-UA" sz="1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0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веществ</a:t>
                      </a:r>
                      <a:r>
                        <a:rPr lang="uk-UA" sz="1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на </a:t>
                      </a:r>
                      <a:r>
                        <a:rPr lang="uk-UA" sz="10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екологию</a:t>
                      </a:r>
                      <a:r>
                        <a:rPr lang="uk-UA" sz="1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0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Крыма</a:t>
                      </a:r>
                      <a:r>
                        <a:rPr lang="uk-UA" sz="1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 </a:t>
                      </a:r>
                      <a:endParaRPr lang="ru-RU" sz="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Экология</a:t>
                      </a:r>
                      <a:r>
                        <a:rPr lang="uk-UA" sz="1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0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Черного</a:t>
                      </a:r>
                      <a:r>
                        <a:rPr lang="uk-UA" sz="1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0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моря-</a:t>
                      </a:r>
                      <a:r>
                        <a:rPr lang="uk-UA" sz="1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0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влияние</a:t>
                      </a:r>
                      <a:r>
                        <a:rPr lang="uk-UA" sz="1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0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человека</a:t>
                      </a:r>
                      <a:r>
                        <a:rPr lang="uk-UA" sz="1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lang="uk-UA" sz="10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Экологические</a:t>
                      </a:r>
                      <a:r>
                        <a:rPr lang="uk-UA" sz="1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0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проблемы</a:t>
                      </a:r>
                      <a:r>
                        <a:rPr lang="uk-UA" sz="1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0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глазами</a:t>
                      </a:r>
                      <a:r>
                        <a:rPr lang="uk-UA" sz="1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0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химика</a:t>
                      </a:r>
                      <a:r>
                        <a:rPr lang="uk-UA" sz="1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 </a:t>
                      </a:r>
                      <a:endParaRPr lang="ru-RU" sz="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Экология</a:t>
                      </a:r>
                      <a:r>
                        <a:rPr lang="uk-UA" sz="1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и </a:t>
                      </a:r>
                      <a:r>
                        <a:rPr lang="uk-UA" sz="10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промышленность</a:t>
                      </a:r>
                      <a:r>
                        <a:rPr lang="uk-UA" sz="1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uk-UA" sz="10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Крыма</a:t>
                      </a:r>
                      <a:r>
                        <a:rPr lang="uk-UA" sz="1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В.В. Михайленко  Н.В. </a:t>
                      </a:r>
                      <a:r>
                        <a:rPr lang="uk-UA" sz="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Крылова</a:t>
                      </a:r>
                      <a:endParaRPr lang="ru-RU" sz="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1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 кл.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Учебная викторина. </a:t>
                      </a:r>
                      <a:r>
                        <a:rPr lang="ru-RU" sz="10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Крымоведение</a:t>
                      </a:r>
                      <a:r>
                        <a:rPr lang="ru-RU" sz="1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(Защита </a:t>
                      </a:r>
                      <a:r>
                        <a:rPr lang="ru-RU" sz="10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проэктов</a:t>
                      </a:r>
                      <a:r>
                        <a:rPr lang="ru-RU" sz="1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  <a:endParaRPr lang="ru-RU" sz="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Н.В.Касьянова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6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6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4.</a:t>
                      </a:r>
                      <a:endParaRPr lang="ru-RU" sz="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Четверг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uk-UA" sz="1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ru-RU" sz="1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.04.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 кл.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Викторина-экология</a:t>
                      </a:r>
                      <a:endParaRPr lang="ru-RU" sz="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Н.В. Крылова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1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7-б, 7-в, 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8-в кл.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Экоурок</a:t>
                      </a:r>
                      <a:r>
                        <a:rPr lang="ru-RU" sz="1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: «Свобода от отходов.»</a:t>
                      </a:r>
                      <a:endParaRPr lang="ru-RU" sz="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Н.В.Касьянова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36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73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5.</a:t>
                      </a:r>
                      <a:endParaRPr lang="ru-RU" sz="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Пятница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uk-UA" sz="1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ru-RU" sz="1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.04.   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9-а, 9-б,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9-в кл.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Викторина «Я знаю биологию»</a:t>
                      </a:r>
                      <a:endParaRPr lang="ru-RU" sz="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Н.В.Касьянова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4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Заседание МО подведение итогов по неделе.(сбор  и  сохранение  информации).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Н.В. Крылова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Н.В.Касьянова 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В.В. Михайленко 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47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6.</a:t>
                      </a:r>
                      <a:endParaRPr lang="ru-RU" sz="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Фото  на  память и формирование папки.</a:t>
                      </a:r>
                      <a:endParaRPr lang="ru-RU" sz="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Н.В. Крылова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Н.В.Касьянова 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В.В. Михайленко 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5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7.</a:t>
                      </a:r>
                      <a:endParaRPr lang="ru-RU" sz="6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Награждение.  Круглый стол.</a:t>
                      </a:r>
                      <a:endParaRPr lang="ru-RU" sz="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0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Справка по результатам предметной недели</a:t>
                      </a:r>
                      <a:endParaRPr lang="ru-RU" sz="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Н.В. </a:t>
                      </a:r>
                      <a:r>
                        <a:rPr lang="uk-UA" sz="8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Крылова</a:t>
                      </a:r>
                      <a:endParaRPr lang="ru-RU" sz="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Н.В.Касьянова</a:t>
                      </a:r>
                      <a:r>
                        <a:rPr lang="uk-UA" sz="9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900" b="1" i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В.В.Михайленко</a:t>
                      </a:r>
                      <a:r>
                        <a:rPr lang="ru-RU" sz="800" b="1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800" b="1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2971" marR="42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Содержимое 3" descr="http://edugol.ru/assets/images/medved/1111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60648"/>
            <a:ext cx="1716088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Содержимое 3" descr="http://libryansk.ru/files/media/2017/01/org_22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3" y="188640"/>
            <a:ext cx="144016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84366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i="1" dirty="0" smtClean="0"/>
              <a:t>1.Цели  </a:t>
            </a:r>
            <a:r>
              <a:rPr lang="ru-RU" sz="2400" i="1" dirty="0"/>
              <a:t>и </a:t>
            </a:r>
            <a:r>
              <a:rPr lang="ru-RU" sz="2400" i="1" dirty="0" smtClean="0"/>
              <a:t> задачи  методической  </a:t>
            </a:r>
            <a:r>
              <a:rPr lang="ru-RU" sz="2400" i="1" dirty="0"/>
              <a:t>недели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z="2000" b="1" dirty="0">
                <a:solidFill>
                  <a:srgbClr val="000000"/>
                </a:solidFill>
              </a:rPr>
              <a:t>Принцип проведения недели:</a:t>
            </a:r>
            <a:r>
              <a:rPr lang="ru-RU" sz="2000" dirty="0">
                <a:solidFill>
                  <a:srgbClr val="000000"/>
                </a:solidFill>
              </a:rPr>
              <a:t> каждый учащийся является активным участником всех событий Недели. Он может попробовать себя в разных ролях и видах деятельности.</a:t>
            </a:r>
          </a:p>
          <a:p>
            <a:pPr lvl="0"/>
            <a:endParaRPr lang="ru-RU" sz="2000" b="1" dirty="0" smtClean="0">
              <a:solidFill>
                <a:srgbClr val="000000"/>
              </a:solidFill>
            </a:endParaRPr>
          </a:p>
          <a:p>
            <a:pPr lvl="0"/>
            <a:r>
              <a:rPr lang="ru-RU" sz="2000" b="1" dirty="0" smtClean="0">
                <a:solidFill>
                  <a:srgbClr val="000000"/>
                </a:solidFill>
              </a:rPr>
              <a:t>Прогнозируемый </a:t>
            </a:r>
            <a:r>
              <a:rPr lang="ru-RU" sz="2000" b="1" dirty="0">
                <a:solidFill>
                  <a:srgbClr val="000000"/>
                </a:solidFill>
              </a:rPr>
              <a:t>результат:</a:t>
            </a:r>
            <a:r>
              <a:rPr lang="ru-RU" sz="2000" dirty="0">
                <a:solidFill>
                  <a:srgbClr val="000000"/>
                </a:solidFill>
              </a:rPr>
              <a:t> приобретение каждым учеником веры в свои силы, уверенности в своих  способностях и возможностях; развитие коммуникативных качеств личности, взаимоуважения, доверия, уступчивости, инициативности, терпимости; развитие осознанных мотивов учения, побуждающих к активной познавательной деятельности.</a:t>
            </a:r>
          </a:p>
          <a:p>
            <a:pPr lvl="0"/>
            <a:r>
              <a:rPr lang="ru-RU" sz="2000" dirty="0">
                <a:solidFill>
                  <a:srgbClr val="000000"/>
                </a:solidFill>
              </a:rPr>
              <a:t>Для  проведения предметной недели  естественнонаучного цикла были заявлены: </a:t>
            </a:r>
          </a:p>
          <a:p>
            <a:pPr lvl="0"/>
            <a:r>
              <a:rPr lang="ru-RU" sz="2000" dirty="0">
                <a:solidFill>
                  <a:srgbClr val="000000"/>
                </a:solidFill>
              </a:rPr>
              <a:t>План:</a:t>
            </a:r>
            <a:r>
              <a:rPr lang="ru-RU" sz="2000" b="1" i="1" dirty="0">
                <a:solidFill>
                  <a:srgbClr val="000000"/>
                </a:solidFill>
              </a:rPr>
              <a:t>      </a:t>
            </a:r>
            <a:endParaRPr lang="ru-RU" sz="2000" dirty="0">
              <a:solidFill>
                <a:srgbClr val="000000"/>
              </a:solidFill>
            </a:endParaRPr>
          </a:p>
          <a:p>
            <a:endParaRPr lang="ru-RU" dirty="0"/>
          </a:p>
        </p:txBody>
      </p:sp>
      <p:pic>
        <p:nvPicPr>
          <p:cNvPr id="4" name="Содержимое 3" descr="http://edugol.ru/assets/images/medved/1111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16088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http://sch063.ru/wp-content/uploads/2015/12/nedelja_estestvennykh_nauk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0118" y="5517232"/>
            <a:ext cx="6048672" cy="1178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2494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Bookman Old Style" pitchFamily="18" charset="0"/>
              </a:rPr>
              <a:t> </a:t>
            </a:r>
            <a:r>
              <a:rPr lang="ru-RU" dirty="0"/>
              <a:t>Призеры </a:t>
            </a:r>
            <a:r>
              <a:rPr lang="ru-RU" dirty="0" smtClean="0"/>
              <a:t>2016-2017г          5-11кл.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484784"/>
            <a:ext cx="8424936" cy="2519734"/>
          </a:xfrm>
        </p:spPr>
        <p:txBody>
          <a:bodyPr/>
          <a:lstStyle/>
          <a:p>
            <a:r>
              <a:rPr lang="ru-RU" sz="2400" dirty="0"/>
              <a:t>«Проблемы образования, и особенно экологического образования, имеют абсолютный приоритет перед всеми другими целями общества». </a:t>
            </a:r>
          </a:p>
        </p:txBody>
      </p:sp>
      <p:pic>
        <p:nvPicPr>
          <p:cNvPr id="4" name="Picture 2" descr="D:\Фото и видио\НЕДЕЛИ ЕСТ, НАУК\2016г.НЕДЕЛЯ ЕСТ, НАУК\SAM_55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197" y="3284984"/>
            <a:ext cx="4393299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Фото и видио\НЕДЕЛИ ЕСТ, НАУК\2016г.НЕДЕЛЯ ЕСТ, НАУК\SAM_55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84984"/>
            <a:ext cx="4356786" cy="326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Содержимое 3" descr="http://libryansk.ru/files/media/2017/01/org_22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3" y="188640"/>
            <a:ext cx="144016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4020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протяжении всей недели в доступной игровой форме  проводились познавательные мероприятия по биологии и химии, в том числе и для учащихся  5- 6  классов, еще не изучающих  предмет химию, цель которых – пробудить у ребят интерес к изучению данных предметов в старших классах.</a:t>
            </a:r>
          </a:p>
        </p:txBody>
      </p:sp>
      <p:pic>
        <p:nvPicPr>
          <p:cNvPr id="71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19050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 descr="f_06950d5050957481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029200"/>
            <a:ext cx="1230313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Содержимое 3" descr="http://libryansk.ru/files/media/2017/01/org_22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3" y="188640"/>
            <a:ext cx="144016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079683415"/>
      </p:ext>
    </p:extLst>
  </p:cSld>
  <p:clrMapOvr>
    <a:masterClrMapping/>
  </p:clrMapOvr>
</p:sld>
</file>

<file path=ppt/theme/theme1.xml><?xml version="1.0" encoding="utf-8"?>
<a:theme xmlns:a="http://schemas.openxmlformats.org/drawingml/2006/main" name="56_Edugrayback">
  <a:themeElements>
    <a:clrScheme name="Edu blue line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du blue lin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du blue lin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u blue lin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u blue lin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u blue lin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u blue lin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u blue lin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u blue lin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u blue lin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u blue lin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u blue lin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u blue lin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u blue lin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56_Edugrayback</Template>
  <TotalTime>1435</TotalTime>
  <Words>616</Words>
  <Application>Microsoft Office PowerPoint</Application>
  <PresentationFormat>Экран (4:3)</PresentationFormat>
  <Paragraphs>151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56_Edugrayback</vt:lpstr>
      <vt:lpstr>Экологическая неделя естественного цикла  МБОУ СОШ №2 </vt:lpstr>
      <vt:lpstr>ОТЧЁТ о проведении недели   химии и биологии</vt:lpstr>
      <vt:lpstr>Презентация PowerPoint</vt:lpstr>
      <vt:lpstr>Презентация PowerPoint</vt:lpstr>
      <vt:lpstr>Презентация PowerPoint</vt:lpstr>
      <vt:lpstr>       НЕДЕЛЯ   ЕСТЕСТВЕНЫХ  НАУК                                2016-17 год           «Экологическая неделя» </vt:lpstr>
      <vt:lpstr>1.Цели  и  задачи  методической  недели</vt:lpstr>
      <vt:lpstr> Призеры 2016-2017г          5-11кл.</vt:lpstr>
      <vt:lpstr>На протяжении всей недели в доступной игровой форме  проводились познавательные мероприятия по биологии и химии, в том числе и для учащихся  5- 6  классов, еще не изучающих  предмет химию, цель которых – пробудить у ребят интерес к изучению данных предметов в старших классах.</vt:lpstr>
      <vt:lpstr>Неделя началась в 5кл. с викторины «Все начинается с клетки». </vt:lpstr>
      <vt:lpstr>Стенд  «Все начинается с клетки».   </vt:lpstr>
      <vt:lpstr>Главное процесс, удовольствие  от работы!</vt:lpstr>
      <vt:lpstr>Работа  «Все начинается с клетки». Изготовленное своими руками запоминается лучше!</vt:lpstr>
      <vt:lpstr>Все начинается с клетки</vt:lpstr>
      <vt:lpstr>Оформление стенда- 6 кл.</vt:lpstr>
      <vt:lpstr>Учащиеся 10б класса провели в 8 классах телепередачу «Жить здорово»</vt:lpstr>
      <vt:lpstr>  Замечательная  школьная  телепередача  хит 2017г. «Жить здорово»  </vt:lpstr>
      <vt:lpstr>Стенд «Ключевые химические  элементы в организме человека».</vt:lpstr>
      <vt:lpstr>  «Вода – больший дефицит, чем энергия. У нас есть альтернативные источники энергии, но альтернативы воды нет». Одум Юджин (1913-2002) – американский эколог, зоолог. </vt:lpstr>
      <vt:lpstr> Экологический урок в 10 кл. «Влияние органических веществ на экологию Крыма». </vt:lpstr>
      <vt:lpstr>Экологический урок в 10 кл. «Влияние органических веществ на экологию Крыма». </vt:lpstr>
      <vt:lpstr>   Влияние органических веществ на экологию Крыма.  Экология Черного моря- влияние человека. Экологические проблемы глазами химика.  Экология и промышленность Крыма. 11кл. (Защита проэктов) </vt:lpstr>
      <vt:lpstr>    Влияние органических веществ на экологию Крыма.  Экология Черного моря- влияние человека. Экологические проблемы глазами химика.  Экология и промышленность Крыма. 11кл.   </vt:lpstr>
      <vt:lpstr>Экоурок: «Свобода от отходов». Экоурок подготовлен и проведен в 6,7,9кл. эколидеры –ученики 11кл.  </vt:lpstr>
      <vt:lpstr>Викторина «Я знаю биологию» Проводили эколидеры в 6,7,9кл. </vt:lpstr>
      <vt:lpstr>Экоурок «Свобода от отходов» эколидеры 11 и 9кл. </vt:lpstr>
      <vt:lpstr>Экоурок, эколидеры,  экорисунки.</vt:lpstr>
      <vt:lpstr>Вывод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Методическое объединение учителей естественно-математического цикла  МОУ СОШ №15 г.Новоалтайска</dc:title>
  <dc:creator>Ольга</dc:creator>
  <cp:lastModifiedBy>Admin</cp:lastModifiedBy>
  <cp:revision>342</cp:revision>
  <dcterms:created xsi:type="dcterms:W3CDTF">2010-11-13T03:04:58Z</dcterms:created>
  <dcterms:modified xsi:type="dcterms:W3CDTF">2017-04-23T20:11:16Z</dcterms:modified>
</cp:coreProperties>
</file>