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0" r:id="rId4"/>
    <p:sldId id="258" r:id="rId5"/>
    <p:sldId id="261" r:id="rId6"/>
    <p:sldId id="259" r:id="rId7"/>
    <p:sldId id="263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79" r:id="rId22"/>
    <p:sldId id="281" r:id="rId23"/>
    <p:sldId id="282" r:id="rId24"/>
    <p:sldId id="283" r:id="rId25"/>
    <p:sldId id="287" r:id="rId26"/>
    <p:sldId id="284" r:id="rId27"/>
    <p:sldId id="285" r:id="rId28"/>
    <p:sldId id="291" r:id="rId29"/>
    <p:sldId id="286" r:id="rId30"/>
    <p:sldId id="289" r:id="rId31"/>
    <p:sldId id="290" r:id="rId32"/>
    <p:sldId id="288" r:id="rId33"/>
    <p:sldId id="29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FF33"/>
    <a:srgbClr val="FF66FF"/>
    <a:srgbClr val="FF00FF"/>
    <a:srgbClr val="FFCCFF"/>
    <a:srgbClr val="FF3399"/>
    <a:srgbClr val="FF505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8" autoAdjust="0"/>
  </p:normalViewPr>
  <p:slideViewPr>
    <p:cSldViewPr>
      <p:cViewPr varScale="1">
        <p:scale>
          <a:sx n="66" d="100"/>
          <a:sy n="66" d="100"/>
        </p:scale>
        <p:origin x="8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C8CD7-2D9E-4B8A-AAE4-A22D412EB937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29FD9-4879-47E3-8000-B4FC0448A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29FD9-4879-47E3-8000-B4FC0448A20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cs623317.vk.me/v623317037/347a0/Oa7jhoWD7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286124"/>
            <a:ext cx="7000924" cy="2214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i="1" dirty="0">
                <a:solidFill>
                  <a:srgbClr val="99FF33"/>
                </a:solidFill>
                <a:latin typeface="Arial Black" pitchFamily="34" charset="0"/>
              </a:rPr>
              <a:t>в МБОУ «Средняя общеобразовательная школа № 2»</a:t>
            </a:r>
            <a:br>
              <a:rPr lang="ru-RU" sz="2400" i="1" dirty="0">
                <a:solidFill>
                  <a:srgbClr val="99FF33"/>
                </a:solidFill>
                <a:latin typeface="Arial Black" pitchFamily="34" charset="0"/>
              </a:rPr>
            </a:br>
            <a:r>
              <a:rPr lang="ru-RU" sz="2400" i="1" dirty="0">
                <a:solidFill>
                  <a:srgbClr val="99FF33"/>
                </a:solidFill>
                <a:latin typeface="Arial Black" pitchFamily="34" charset="0"/>
              </a:rPr>
              <a:t>городского округа Судак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57166"/>
            <a:ext cx="6357982" cy="2928958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600" i="1" u="sng" dirty="0">
                <a:solidFill>
                  <a:srgbClr val="99FF33"/>
                </a:solidFill>
                <a:latin typeface="Arial Black" pitchFamily="34" charset="0"/>
              </a:rPr>
              <a:t>Дополнительное </a:t>
            </a:r>
          </a:p>
          <a:p>
            <a:r>
              <a:rPr lang="ru-RU" sz="3600" i="1" u="sng" dirty="0">
                <a:solidFill>
                  <a:srgbClr val="99FF33"/>
                </a:solidFill>
                <a:latin typeface="Arial Black" pitchFamily="34" charset="0"/>
              </a:rPr>
              <a:t>образование</a:t>
            </a:r>
          </a:p>
          <a:p>
            <a:br>
              <a:rPr lang="ru-RU" i="1" u="sng" dirty="0">
                <a:solidFill>
                  <a:srgbClr val="99FF33"/>
                </a:solidFill>
                <a:latin typeface="Arial Black" pitchFamily="34" charset="0"/>
              </a:rPr>
            </a:br>
            <a:r>
              <a:rPr lang="ru-RU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i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как составная часть учебного процесса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</a:endParaRPr>
          </a:p>
        </p:txBody>
      </p:sp>
    </p:spTree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428604"/>
            <a:ext cx="7186634" cy="65403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Спектакль «Детские шалости».</a:t>
            </a:r>
            <a:b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</a:br>
            <a:endParaRPr lang="ru-RU" sz="3600" dirty="0">
              <a:solidFill>
                <a:srgbClr val="CC00CC"/>
              </a:solidFill>
              <a:latin typeface="Gabriola" pitchFamily="82" charset="0"/>
            </a:endParaRPr>
          </a:p>
        </p:txBody>
      </p:sp>
      <p:pic>
        <p:nvPicPr>
          <p:cNvPr id="4" name="Picture 2" descr="G:\DSC_2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736"/>
            <a:ext cx="6858046" cy="45720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79690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«За двумя зайцами».</a:t>
            </a:r>
          </a:p>
        </p:txBody>
      </p:sp>
      <p:pic>
        <p:nvPicPr>
          <p:cNvPr id="6" name="Содержимое 5" descr="SAM_12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19744" y="1643050"/>
            <a:ext cx="6286544" cy="4714908"/>
          </a:xfrm>
        </p:spPr>
      </p:pic>
    </p:spTree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14290"/>
            <a:ext cx="5757874" cy="57150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Провожаем выпускников.</a:t>
            </a:r>
            <a:endParaRPr lang="ru-RU" sz="3600" dirty="0">
              <a:solidFill>
                <a:srgbClr val="CC00CC"/>
              </a:solidFill>
              <a:latin typeface="Gabriola" pitchFamily="82" charset="0"/>
            </a:endParaRPr>
          </a:p>
        </p:txBody>
      </p:sp>
      <p:pic>
        <p:nvPicPr>
          <p:cNvPr id="4" name="Содержимое 3" descr="SAM_40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1285860"/>
            <a:ext cx="6858047" cy="5143536"/>
          </a:xfrm>
        </p:spPr>
      </p:pic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42852"/>
            <a:ext cx="6943716" cy="84615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Победе 1945г.  посвящается…</a:t>
            </a:r>
            <a:endParaRPr lang="ru-RU" sz="3600" dirty="0">
              <a:solidFill>
                <a:srgbClr val="CC00CC"/>
              </a:solidFill>
              <a:latin typeface="Gabriola" pitchFamily="82" charset="0"/>
            </a:endParaRPr>
          </a:p>
        </p:txBody>
      </p:sp>
      <p:pic>
        <p:nvPicPr>
          <p:cNvPr id="1028" name="Picture 4" descr="G:\DSC073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000108"/>
            <a:ext cx="4857784" cy="3238523"/>
          </a:xfrm>
          <a:prstGeom prst="rect">
            <a:avLst/>
          </a:prstGeom>
          <a:noFill/>
        </p:spPr>
      </p:pic>
      <p:pic>
        <p:nvPicPr>
          <p:cNvPr id="4" name="Содержимое 3" descr="SAM_522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429124" y="3286124"/>
            <a:ext cx="4538666" cy="3404000"/>
          </a:xfrm>
        </p:spPr>
      </p:pic>
    </p:spTree>
  </p:cSld>
  <p:clrMapOvr>
    <a:masterClrMapping/>
  </p:clrMapOvr>
  <p:transition spd="slow"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85728"/>
            <a:ext cx="6900882" cy="84615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C00CC"/>
                </a:solidFill>
                <a:latin typeface="Gabriola" pitchFamily="82" charset="0"/>
              </a:rPr>
              <a:t>Спектакль «Золотая рыбка».</a:t>
            </a:r>
            <a:endParaRPr lang="ru-RU" dirty="0"/>
          </a:p>
        </p:txBody>
      </p:sp>
      <p:pic>
        <p:nvPicPr>
          <p:cNvPr id="6" name="Содержимое 5" descr="DSC_00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279" r="13115"/>
          <a:stretch>
            <a:fillRect/>
          </a:stretch>
        </p:blipFill>
        <p:spPr>
          <a:xfrm>
            <a:off x="1714480" y="1142984"/>
            <a:ext cx="4403936" cy="3500462"/>
          </a:xfrm>
          <a:prstGeom prst="rect">
            <a:avLst/>
          </a:prstGeom>
        </p:spPr>
      </p:pic>
      <p:pic>
        <p:nvPicPr>
          <p:cNvPr id="3074" name="Picture 2" descr="http://ia116.mycdn.me/image?t=3&amp;bid=813527110541&amp;id=813527110541&amp;plc=WEB&amp;tkn=*yj63pACFrJsTFsXqjRW7vi5-Z_0"/>
          <p:cNvPicPr>
            <a:picLocks noChangeAspect="1" noChangeArrowheads="1"/>
          </p:cNvPicPr>
          <p:nvPr/>
        </p:nvPicPr>
        <p:blipFill>
          <a:blip r:embed="rId4" cstate="print"/>
          <a:srcRect t="4849" b="15152"/>
          <a:stretch>
            <a:fillRect/>
          </a:stretch>
        </p:blipFill>
        <p:spPr bwMode="auto">
          <a:xfrm>
            <a:off x="3929058" y="3714752"/>
            <a:ext cx="5000659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300938" cy="92868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Хореографический кружок «Крымский вальс».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480" y="1214422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Gabriola" pitchFamily="82" charset="0"/>
              </a:rPr>
              <a:t>Руководитель: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Gabriola" pitchFamily="82" charset="0"/>
              </a:rPr>
              <a:t>Васильева Оксана Александровна</a:t>
            </a:r>
          </a:p>
        </p:txBody>
      </p:sp>
      <p:pic>
        <p:nvPicPr>
          <p:cNvPr id="29698" name="Picture 2" descr="C:\Documents and Settings\Admin\Рабочий стол\фото1\фото для интернета\фото для интернета\DSC_3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214554"/>
            <a:ext cx="2525696" cy="378361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72066" y="2071678"/>
            <a:ext cx="38576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b="1" dirty="0"/>
              <a:t>Кружок основан в 2013г.</a:t>
            </a:r>
            <a:endParaRPr lang="en-US" b="1" dirty="0"/>
          </a:p>
          <a:p>
            <a:pPr>
              <a:buFontTx/>
              <a:buChar char="-"/>
            </a:pPr>
            <a:endParaRPr lang="en-US" b="1" dirty="0"/>
          </a:p>
          <a:p>
            <a:pPr>
              <a:buFontTx/>
              <a:buChar char="-"/>
            </a:pPr>
            <a:r>
              <a:rPr lang="ru-RU" b="1" dirty="0"/>
              <a:t> два года занимал призовые места в конкурсе «Крымский вальс».</a:t>
            </a:r>
          </a:p>
          <a:p>
            <a:pPr>
              <a:buFontTx/>
              <a:buChar char="-"/>
            </a:pP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 принимает участие в школьных и городских мероприятиях.</a:t>
            </a:r>
          </a:p>
          <a:p>
            <a:pPr>
              <a:buFontTx/>
              <a:buChar char="-"/>
            </a:pP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 способствует подготовке выпускников к самому трогательному мероприятию – Последний звонок, где одним из ключевых моментов является  </a:t>
            </a:r>
            <a:r>
              <a:rPr lang="ru-RU" b="1" dirty="0">
                <a:solidFill>
                  <a:srgbClr val="FF0000"/>
                </a:solidFill>
              </a:rPr>
              <a:t>ПРОЩАЛЬНЫЙВАЛЬС.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animashky.ru/flist/obprirod/12/51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357694"/>
            <a:ext cx="2143140" cy="23459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5715040" cy="86834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В ритме вальса</a:t>
            </a:r>
          </a:p>
        </p:txBody>
      </p:sp>
      <p:pic>
        <p:nvPicPr>
          <p:cNvPr id="30722" name="Picture 2" descr="http://cs625330.vk.me/v625330130/2aa20/yk0BSd4oJ_4.jpg"/>
          <p:cNvPicPr>
            <a:picLocks noChangeAspect="1" noChangeArrowheads="1"/>
          </p:cNvPicPr>
          <p:nvPr/>
        </p:nvPicPr>
        <p:blipFill>
          <a:blip r:embed="rId3" cstate="print"/>
          <a:srcRect l="3845" r="3874"/>
          <a:stretch>
            <a:fillRect/>
          </a:stretch>
        </p:blipFill>
        <p:spPr bwMode="auto">
          <a:xfrm>
            <a:off x="1714480" y="1214422"/>
            <a:ext cx="3429024" cy="2479278"/>
          </a:xfrm>
          <a:prstGeom prst="rect">
            <a:avLst/>
          </a:prstGeom>
          <a:noFill/>
        </p:spPr>
      </p:pic>
      <p:pic>
        <p:nvPicPr>
          <p:cNvPr id="30724" name="Picture 4" descr="http://cs625330.vk.me/v625330130/2aba8/65QaOw6Yuw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929066"/>
            <a:ext cx="3853928" cy="2571413"/>
          </a:xfrm>
          <a:prstGeom prst="rect">
            <a:avLst/>
          </a:prstGeom>
          <a:noFill/>
        </p:spPr>
      </p:pic>
      <p:pic>
        <p:nvPicPr>
          <p:cNvPr id="30732" name="Picture 12" descr="http://cs617628.vk.me/v617628037/8203/eiUpTy54aAA.jpg"/>
          <p:cNvPicPr>
            <a:picLocks noChangeAspect="1" noChangeArrowheads="1"/>
          </p:cNvPicPr>
          <p:nvPr/>
        </p:nvPicPr>
        <p:blipFill>
          <a:blip r:embed="rId5" cstate="print"/>
          <a:srcRect l="1925"/>
          <a:stretch>
            <a:fillRect/>
          </a:stretch>
        </p:blipFill>
        <p:spPr bwMode="auto">
          <a:xfrm>
            <a:off x="5357818" y="1214422"/>
            <a:ext cx="3640323" cy="2476557"/>
          </a:xfrm>
          <a:prstGeom prst="rect">
            <a:avLst/>
          </a:prstGeom>
          <a:noFill/>
        </p:spPr>
      </p:pic>
      <p:pic>
        <p:nvPicPr>
          <p:cNvPr id="10" name="Picture 4" descr="http://mirgif.com/6/animaciya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929066"/>
            <a:ext cx="2014888" cy="263384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74638"/>
            <a:ext cx="6686568" cy="72547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Ах, этот вальс…</a:t>
            </a:r>
          </a:p>
        </p:txBody>
      </p:sp>
      <p:pic>
        <p:nvPicPr>
          <p:cNvPr id="3" name="Picture 6" descr="http://cs618025.vk.me/v618025785/21d0/rq1cOzd6gHw.jpg"/>
          <p:cNvPicPr>
            <a:picLocks noChangeAspect="1" noChangeArrowheads="1"/>
          </p:cNvPicPr>
          <p:nvPr/>
        </p:nvPicPr>
        <p:blipFill>
          <a:blip r:embed="rId3" cstate="print"/>
          <a:srcRect l="3773" r="11321" b="11950"/>
          <a:stretch>
            <a:fillRect/>
          </a:stretch>
        </p:blipFill>
        <p:spPr bwMode="auto">
          <a:xfrm>
            <a:off x="1643041" y="1357298"/>
            <a:ext cx="3306559" cy="2571768"/>
          </a:xfrm>
          <a:prstGeom prst="rect">
            <a:avLst/>
          </a:prstGeom>
          <a:noFill/>
        </p:spPr>
      </p:pic>
      <p:pic>
        <p:nvPicPr>
          <p:cNvPr id="4" name="Picture 8" descr="http://cs618828.vk.me/v618828488/84a8/C-H3DA7ao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357298"/>
            <a:ext cx="3854460" cy="2571768"/>
          </a:xfrm>
          <a:prstGeom prst="rect">
            <a:avLst/>
          </a:prstGeom>
          <a:noFill/>
        </p:spPr>
      </p:pic>
      <p:pic>
        <p:nvPicPr>
          <p:cNvPr id="5" name="Picture 10" descr="http://cs629412.vk.me/v629412744/3dc86/jfPdteCgraE.jpg"/>
          <p:cNvPicPr>
            <a:picLocks noChangeAspect="1" noChangeArrowheads="1"/>
          </p:cNvPicPr>
          <p:nvPr/>
        </p:nvPicPr>
        <p:blipFill>
          <a:blip r:embed="rId5" cstate="print"/>
          <a:srcRect l="9091" t="5464" r="3636" b="18046"/>
          <a:stretch>
            <a:fillRect/>
          </a:stretch>
        </p:blipFill>
        <p:spPr bwMode="auto">
          <a:xfrm>
            <a:off x="1643042" y="4214818"/>
            <a:ext cx="3918885" cy="2286016"/>
          </a:xfrm>
          <a:prstGeom prst="rect">
            <a:avLst/>
          </a:prstGeom>
          <a:noFill/>
        </p:spPr>
      </p:pic>
      <p:pic>
        <p:nvPicPr>
          <p:cNvPr id="31746" name="Picture 2" descr="http://freeemoticonsandsmileys.com/pictures/displaypictures/Funny%20Avatar/dancing%20penguins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5786454"/>
            <a:ext cx="1494904" cy="950677"/>
          </a:xfrm>
          <a:prstGeom prst="rect">
            <a:avLst/>
          </a:prstGeom>
          <a:noFill/>
        </p:spPr>
      </p:pic>
      <p:pic>
        <p:nvPicPr>
          <p:cNvPr id="31750" name="Picture 6" descr="http://musical-sad.ucoz.ru/_fr/1/899667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4286256"/>
            <a:ext cx="1923949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5929354" cy="65403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Вокальное объединение «Хор».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32" y="928670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Gabriola" pitchFamily="82" charset="0"/>
              </a:rPr>
              <a:t>Руководитель: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Gabriola" pitchFamily="82" charset="0"/>
              </a:rPr>
              <a:t>Порывай Елена Николаевна</a:t>
            </a:r>
          </a:p>
        </p:txBody>
      </p:sp>
      <p:pic>
        <p:nvPicPr>
          <p:cNvPr id="32770" name="Picture 2" descr="E:\Мои рисунки\училки\порывай.jpg"/>
          <p:cNvPicPr>
            <a:picLocks noChangeAspect="1" noChangeArrowheads="1"/>
          </p:cNvPicPr>
          <p:nvPr/>
        </p:nvPicPr>
        <p:blipFill>
          <a:blip r:embed="rId3" cstate="print"/>
          <a:srcRect l="5671" t="16327" r="31946"/>
          <a:stretch>
            <a:fillRect/>
          </a:stretch>
        </p:blipFill>
        <p:spPr bwMode="auto">
          <a:xfrm>
            <a:off x="1643042" y="2071678"/>
            <a:ext cx="3408676" cy="3429024"/>
          </a:xfrm>
          <a:prstGeom prst="rect">
            <a:avLst/>
          </a:prstGeom>
          <a:noFill/>
        </p:spPr>
      </p:pic>
      <p:pic>
        <p:nvPicPr>
          <p:cNvPr id="32772" name="Picture 4" descr="http://s020.radikal.ru/i718/1305/75/65b63d3b456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533899"/>
            <a:ext cx="1800225" cy="23241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8" y="2000240"/>
            <a:ext cx="3643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- Руководит кружком с 2009 г.</a:t>
            </a:r>
          </a:p>
          <a:p>
            <a:r>
              <a:rPr lang="ru-RU" b="1" dirty="0"/>
              <a:t> </a:t>
            </a:r>
          </a:p>
          <a:p>
            <a:pPr>
              <a:buFontTx/>
              <a:buChar char="-"/>
            </a:pPr>
            <a:r>
              <a:rPr lang="ru-RU" b="1" dirty="0"/>
              <a:t>Принимает участие в школьных и городских мероприятиях.</a:t>
            </a:r>
          </a:p>
          <a:p>
            <a:endParaRPr lang="ru-RU" b="1" dirty="0"/>
          </a:p>
          <a:p>
            <a:r>
              <a:rPr lang="ru-RU" b="1" dirty="0"/>
              <a:t>- Участник республиканского  конкурса «Хоровая радуга».</a:t>
            </a:r>
          </a:p>
          <a:p>
            <a:endParaRPr lang="ru-RU" b="1" dirty="0"/>
          </a:p>
          <a:p>
            <a:r>
              <a:rPr lang="ru-RU" b="1" dirty="0"/>
              <a:t>- Призер муниципального этапа фестиваля «Крым в сердце моем».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0"/>
            <a:ext cx="4500594" cy="65403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И льётся песня…</a:t>
            </a:r>
          </a:p>
        </p:txBody>
      </p:sp>
      <p:pic>
        <p:nvPicPr>
          <p:cNvPr id="33794" name="Picture 2" descr="http://cs629412.vk.me/v629412744/3db5a/-alYA0scB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5" y="714355"/>
            <a:ext cx="5000660" cy="3328255"/>
          </a:xfrm>
          <a:prstGeom prst="rect">
            <a:avLst/>
          </a:prstGeom>
          <a:noFill/>
        </p:spPr>
      </p:pic>
      <p:pic>
        <p:nvPicPr>
          <p:cNvPr id="33798" name="Picture 6" descr="http://ia116.mycdn.me/image?t=3&amp;bid=816605167245&amp;id=816605167245&amp;plc=WEB&amp;tkn=*j2mgAY2euGvMNNo2_7LF01NE15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5" y="4143380"/>
            <a:ext cx="3333773" cy="2500330"/>
          </a:xfrm>
          <a:prstGeom prst="rect">
            <a:avLst/>
          </a:prstGeom>
          <a:noFill/>
        </p:spPr>
      </p:pic>
      <p:pic>
        <p:nvPicPr>
          <p:cNvPr id="8" name="Picture 2" descr="http://ia116.mycdn.me/image?t=3&amp;bid=772435486093&amp;id=772435486093&amp;plc=WEB&amp;tkn=*uA5vJ2lZp_Jz_dGJ4SYI__oMvz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143380"/>
            <a:ext cx="3309961" cy="24824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715304" cy="107157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ДОПОЛНИТЕЛЬНОЕ   ОБРАЗОВАНИЕ - ЭТО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71546"/>
            <a:ext cx="7400980" cy="464347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dirty="0"/>
              <a:t>    </a:t>
            </a:r>
            <a:r>
              <a:rPr lang="ru-RU" sz="2800" b="1" dirty="0"/>
              <a:t>процесс свободно избранного ребенком освоения знаний, способов деятельности, ценностных ориентаций, направленных                 на удовлетворение интересов личности,                 ее склонностей, способностей                                      и содействующий самореализации                             и культурной адаптации, выходящих за рамки стандарта общего образования. </a:t>
            </a:r>
          </a:p>
          <a:p>
            <a:endParaRPr lang="ru-RU" dirty="0"/>
          </a:p>
        </p:txBody>
      </p:sp>
      <p:pic>
        <p:nvPicPr>
          <p:cNvPr id="10246" name="Picture 6" descr="http://veselajashkola.ru/wp-content/uploads/2011/10/shkolnye_kartinki_41.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7" y="5338292"/>
            <a:ext cx="1571637" cy="13813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0"/>
            <a:ext cx="4857784" cy="65403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Наши солисты</a:t>
            </a:r>
          </a:p>
        </p:txBody>
      </p:sp>
      <p:pic>
        <p:nvPicPr>
          <p:cNvPr id="4" name="Picture 8" descr="http://ia116.mycdn.me/image?t=3&amp;bid=772435502733&amp;id=772435502733&amp;plc=WEB&amp;tkn=*061XBvTlKqbbQgVYNGKtSzHSlZ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642918"/>
            <a:ext cx="4286280" cy="3214710"/>
          </a:xfrm>
          <a:prstGeom prst="rect">
            <a:avLst/>
          </a:prstGeom>
          <a:noFill/>
        </p:spPr>
      </p:pic>
      <p:pic>
        <p:nvPicPr>
          <p:cNvPr id="5" name="Picture 4" descr="http://ia116.mycdn.me/image?t=3&amp;bid=816605205389&amp;id=816605205389&amp;plc=WEB&amp;tkn=*ep8Bn5JVYv9RKPHisgw4X0dkpQE"/>
          <p:cNvPicPr>
            <a:picLocks noChangeAspect="1" noChangeArrowheads="1"/>
          </p:cNvPicPr>
          <p:nvPr/>
        </p:nvPicPr>
        <p:blipFill>
          <a:blip r:embed="rId4" cstate="print"/>
          <a:srcRect l="21239" t="3540" r="20354" b="11504"/>
          <a:stretch>
            <a:fillRect/>
          </a:stretch>
        </p:blipFill>
        <p:spPr bwMode="auto">
          <a:xfrm>
            <a:off x="5357818" y="2786058"/>
            <a:ext cx="3571900" cy="3896619"/>
          </a:xfrm>
          <a:prstGeom prst="rect">
            <a:avLst/>
          </a:prstGeom>
          <a:noFill/>
        </p:spPr>
      </p:pic>
      <p:pic>
        <p:nvPicPr>
          <p:cNvPr id="6" name="Picture 8" descr="http://itd0.mycdn.me/image?t=52&amp;bid=772435482509&amp;id=772435482509&amp;plc=WEB&amp;tkn=*ojTayZHvt_FxHHUzJUdCb_YCIyw"/>
          <p:cNvPicPr>
            <a:picLocks noChangeAspect="1" noChangeArrowheads="1"/>
          </p:cNvPicPr>
          <p:nvPr/>
        </p:nvPicPr>
        <p:blipFill>
          <a:blip r:embed="rId5" cstate="print"/>
          <a:srcRect r="23685"/>
          <a:stretch>
            <a:fillRect/>
          </a:stretch>
        </p:blipFill>
        <p:spPr bwMode="auto">
          <a:xfrm>
            <a:off x="2285984" y="4000504"/>
            <a:ext cx="2071702" cy="271464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71670" y="785794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Расилов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Арслан</a:t>
            </a:r>
            <a:r>
              <a:rPr lang="ru-RU" b="1" dirty="0">
                <a:solidFill>
                  <a:srgbClr val="FFFF00"/>
                </a:solidFill>
              </a:rPr>
              <a:t>, Сабуров Никита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4942" y="2928934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Горщук</a:t>
            </a:r>
            <a:r>
              <a:rPr lang="ru-RU" b="1" dirty="0">
                <a:solidFill>
                  <a:srgbClr val="FFFF00"/>
                </a:solidFill>
              </a:rPr>
              <a:t> Ольга, Шишкина Елизавета, </a:t>
            </a:r>
          </a:p>
          <a:p>
            <a:pPr algn="ctr"/>
            <a:r>
              <a:rPr lang="ru-RU" b="1" dirty="0" err="1">
                <a:solidFill>
                  <a:srgbClr val="FFFF00"/>
                </a:solidFill>
              </a:rPr>
              <a:t>Гордаш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Карина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0"/>
            <a:ext cx="5143536" cy="58259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Мы – наследники Победы</a:t>
            </a:r>
          </a:p>
        </p:txBody>
      </p:sp>
      <p:pic>
        <p:nvPicPr>
          <p:cNvPr id="34820" name="Picture 4" descr="В Судаке прошел песенный конкурс &quot;Мы - наследники Победы!&quot;"/>
          <p:cNvPicPr>
            <a:picLocks noChangeAspect="1" noChangeArrowheads="1"/>
          </p:cNvPicPr>
          <p:nvPr/>
        </p:nvPicPr>
        <p:blipFill>
          <a:blip r:embed="rId3" cstate="print"/>
          <a:srcRect t="7986" b="16148"/>
          <a:stretch>
            <a:fillRect/>
          </a:stretch>
        </p:blipFill>
        <p:spPr bwMode="auto">
          <a:xfrm>
            <a:off x="2285984" y="3929066"/>
            <a:ext cx="5369390" cy="2714644"/>
          </a:xfrm>
          <a:prstGeom prst="rect">
            <a:avLst/>
          </a:prstGeom>
          <a:noFill/>
        </p:spPr>
      </p:pic>
      <p:pic>
        <p:nvPicPr>
          <p:cNvPr id="34822" name="Picture 6" descr="В Судаке прошел песенный конкурс &quot;Мы - наследники Победы!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428736"/>
            <a:ext cx="3560649" cy="2372839"/>
          </a:xfrm>
          <a:prstGeom prst="rect">
            <a:avLst/>
          </a:prstGeom>
          <a:noFill/>
        </p:spPr>
      </p:pic>
      <p:pic>
        <p:nvPicPr>
          <p:cNvPr id="34826" name="Picture 10" descr="http://ia116.mycdn.me/image?t=3&amp;bid=562646973069&amp;id=562646973069&amp;plc=WEB&amp;tkn=*MdbwV8Bfan_fDRijpPz01gIeQMA"/>
          <p:cNvPicPr>
            <a:picLocks noChangeAspect="1" noChangeArrowheads="1"/>
          </p:cNvPicPr>
          <p:nvPr/>
        </p:nvPicPr>
        <p:blipFill>
          <a:blip r:embed="rId5" cstate="print"/>
          <a:srcRect b="17647"/>
          <a:stretch>
            <a:fillRect/>
          </a:stretch>
        </p:blipFill>
        <p:spPr bwMode="auto">
          <a:xfrm>
            <a:off x="5214942" y="1428736"/>
            <a:ext cx="3816830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4546" y="642918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abriola" pitchFamily="82" charset="0"/>
              </a:rPr>
              <a:t>Солист: </a:t>
            </a:r>
            <a:r>
              <a:rPr lang="ru-RU" sz="2800" b="1" dirty="0" err="1">
                <a:solidFill>
                  <a:srgbClr val="0070C0"/>
                </a:solidFill>
                <a:latin typeface="Gabriola" pitchFamily="82" charset="0"/>
              </a:rPr>
              <a:t>Расилов</a:t>
            </a:r>
            <a:r>
              <a:rPr lang="ru-RU" sz="2800" b="1" dirty="0">
                <a:solidFill>
                  <a:srgbClr val="0070C0"/>
                </a:solidFill>
                <a:latin typeface="Gabriola" pitchFamily="82" charset="0"/>
              </a:rPr>
              <a:t>  </a:t>
            </a:r>
            <a:r>
              <a:rPr lang="ru-RU" sz="2800" b="1" dirty="0" err="1">
                <a:solidFill>
                  <a:srgbClr val="0070C0"/>
                </a:solidFill>
                <a:latin typeface="Gabriola" pitchFamily="82" charset="0"/>
              </a:rPr>
              <a:t>Аблялим</a:t>
            </a:r>
            <a:r>
              <a:rPr lang="ru-RU" sz="2800" b="1" dirty="0">
                <a:solidFill>
                  <a:srgbClr val="0070C0"/>
                </a:solidFill>
                <a:latin typeface="Gabriola" pitchFamily="82" charset="0"/>
              </a:rPr>
              <a:t> – 1-е место.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6186502" cy="86834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Спортивная секция «Баскетбол».</a:t>
            </a:r>
          </a:p>
        </p:txBody>
      </p:sp>
      <p:pic>
        <p:nvPicPr>
          <p:cNvPr id="4" name="Рисунок 3" descr="гущин 2.jpg"/>
          <p:cNvPicPr>
            <a:picLocks noChangeAspect="1"/>
          </p:cNvPicPr>
          <p:nvPr/>
        </p:nvPicPr>
        <p:blipFill>
          <a:blip r:embed="rId3" cstate="print"/>
          <a:srcRect l="16912" r="2285"/>
          <a:stretch>
            <a:fillRect/>
          </a:stretch>
        </p:blipFill>
        <p:spPr>
          <a:xfrm>
            <a:off x="1500166" y="1928802"/>
            <a:ext cx="3500461" cy="335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7422" y="785794"/>
            <a:ext cx="4286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abriola" pitchFamily="82" charset="0"/>
              </a:rPr>
              <a:t>Руководитель: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Gabriola" pitchFamily="82" charset="0"/>
              </a:rPr>
              <a:t>Гущин Михаил Владимирович</a:t>
            </a:r>
          </a:p>
        </p:txBody>
      </p:sp>
      <p:pic>
        <p:nvPicPr>
          <p:cNvPr id="36866" name="Picture 2" descr="http://krasota-gif.narod.ru/s/3D/9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0992" y="5333989"/>
            <a:ext cx="1143008" cy="1524011"/>
          </a:xfrm>
          <a:prstGeom prst="ellipse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57818" y="2143116"/>
            <a:ext cx="3429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Секция открыта в 2010 г.</a:t>
            </a:r>
          </a:p>
          <a:p>
            <a:pPr algn="ctr"/>
            <a:endParaRPr lang="ru-RU" b="1" dirty="0"/>
          </a:p>
          <a:p>
            <a:pPr algn="ctr">
              <a:buFontTx/>
              <a:buChar char="-"/>
            </a:pPr>
            <a:r>
              <a:rPr lang="ru-RU" b="1" dirty="0"/>
              <a:t>Победители муниципальных и республиканских соревнований.</a:t>
            </a:r>
          </a:p>
          <a:p>
            <a:pPr algn="ctr">
              <a:buFontTx/>
              <a:buChar char="-"/>
            </a:pPr>
            <a:endParaRPr lang="ru-RU" b="1" dirty="0"/>
          </a:p>
          <a:p>
            <a:pPr algn="ctr">
              <a:buFontTx/>
              <a:buChar char="-"/>
            </a:pPr>
            <a:r>
              <a:rPr lang="ru-RU" b="1" dirty="0"/>
              <a:t> Девиз команды: </a:t>
            </a:r>
          </a:p>
          <a:p>
            <a:pPr algn="ctr"/>
            <a:r>
              <a:rPr lang="ru-RU" b="1" dirty="0">
                <a:solidFill>
                  <a:srgbClr val="CC00CC"/>
                </a:solidFill>
              </a:rPr>
              <a:t>   «Спорт - жизнь».</a:t>
            </a:r>
          </a:p>
          <a:p>
            <a:pPr algn="ctr"/>
            <a:endParaRPr lang="ru-RU" b="1" dirty="0">
              <a:solidFill>
                <a:srgbClr val="CC00CC"/>
              </a:solidFill>
            </a:endParaRPr>
          </a:p>
          <a:p>
            <a:pPr algn="ctr"/>
            <a:r>
              <a:rPr lang="ru-RU" b="1" dirty="0"/>
              <a:t>- Мудрый тренер уверенно ведет своих воспитанников               в жизнь.</a:t>
            </a:r>
          </a:p>
        </p:txBody>
      </p:sp>
    </p:spTree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74638"/>
            <a:ext cx="4429156" cy="72547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Спорт – жизнь…</a:t>
            </a:r>
          </a:p>
        </p:txBody>
      </p:sp>
      <p:pic>
        <p:nvPicPr>
          <p:cNvPr id="4" name="Рисунок 3" descr="гущин 1.jpg"/>
          <p:cNvPicPr>
            <a:picLocks noChangeAspect="1"/>
          </p:cNvPicPr>
          <p:nvPr/>
        </p:nvPicPr>
        <p:blipFill>
          <a:blip r:embed="rId3" cstate="print"/>
          <a:srcRect l="17929" t="7166" r="5574" b="12221"/>
          <a:stretch>
            <a:fillRect/>
          </a:stretch>
        </p:blipFill>
        <p:spPr>
          <a:xfrm>
            <a:off x="1714480" y="1500174"/>
            <a:ext cx="6502446" cy="4572032"/>
          </a:xfrm>
          <a:prstGeom prst="rect">
            <a:avLst/>
          </a:prstGeom>
        </p:spPr>
      </p:pic>
      <p:pic>
        <p:nvPicPr>
          <p:cNvPr id="44034" name="Picture 2" descr="http://tse4.mm.bing.net/th?id=OIP.M7da6cf1fc2775e02f45b1751143d85dfH0&amp;pid=15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069" y="5519739"/>
            <a:ext cx="1202931" cy="13382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14290"/>
            <a:ext cx="4572032" cy="58259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Команда – сила…</a:t>
            </a:r>
          </a:p>
        </p:txBody>
      </p:sp>
      <p:pic>
        <p:nvPicPr>
          <p:cNvPr id="4" name="Рисунок 3" descr="гущин 2.jpg"/>
          <p:cNvPicPr>
            <a:picLocks noChangeAspect="1"/>
          </p:cNvPicPr>
          <p:nvPr/>
        </p:nvPicPr>
        <p:blipFill>
          <a:blip r:embed="rId3" cstate="print"/>
          <a:srcRect r="11527"/>
          <a:stretch>
            <a:fillRect/>
          </a:stretch>
        </p:blipFill>
        <p:spPr>
          <a:xfrm>
            <a:off x="1428728" y="1714488"/>
            <a:ext cx="7073593" cy="4500594"/>
          </a:xfrm>
          <a:prstGeom prst="rect">
            <a:avLst/>
          </a:prstGeom>
        </p:spPr>
      </p:pic>
      <p:pic>
        <p:nvPicPr>
          <p:cNvPr id="43010" name="Picture 2" descr="http://tse4.mm.bing.net/th?id=OIP.M7da6cf1fc2775e02f45b1751143d85dfH0&amp;pid=15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5427489"/>
            <a:ext cx="1285852" cy="143051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3108" y="857232"/>
            <a:ext cx="585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2016г. – Республиканские соревнования – 2-е место.</a:t>
            </a:r>
          </a:p>
        </p:txBody>
      </p:sp>
    </p:spTree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14290"/>
            <a:ext cx="5214974" cy="64294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Спортивная секция «Волейбол».</a:t>
            </a:r>
          </a:p>
        </p:txBody>
      </p:sp>
      <p:pic>
        <p:nvPicPr>
          <p:cNvPr id="38914" name="Picture 2" descr="С Юбилеем, Иван Николаевич Дюбин - Учитель, Директор, Человек!"/>
          <p:cNvPicPr>
            <a:picLocks noChangeAspect="1" noChangeArrowheads="1"/>
          </p:cNvPicPr>
          <p:nvPr/>
        </p:nvPicPr>
        <p:blipFill>
          <a:blip r:embed="rId3" cstate="print"/>
          <a:srcRect r="20000"/>
          <a:stretch>
            <a:fillRect/>
          </a:stretch>
        </p:blipFill>
        <p:spPr bwMode="auto">
          <a:xfrm>
            <a:off x="1643042" y="1857364"/>
            <a:ext cx="3487762" cy="30003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714356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Gabriola" pitchFamily="82" charset="0"/>
              </a:rPr>
              <a:t>Руководитель: </a:t>
            </a:r>
          </a:p>
          <a:p>
            <a:pPr algn="ctr"/>
            <a:r>
              <a:rPr lang="ru-RU" sz="3600" b="1" dirty="0" err="1">
                <a:solidFill>
                  <a:srgbClr val="0070C0"/>
                </a:solidFill>
                <a:latin typeface="Gabriola" pitchFamily="82" charset="0"/>
              </a:rPr>
              <a:t>Дюбин</a:t>
            </a:r>
            <a:r>
              <a:rPr lang="ru-RU" sz="3600" b="1" dirty="0">
                <a:solidFill>
                  <a:srgbClr val="0070C0"/>
                </a:solidFill>
                <a:latin typeface="Gabriola" pitchFamily="82" charset="0"/>
              </a:rPr>
              <a:t> Иван Николаевич</a:t>
            </a:r>
          </a:p>
        </p:txBody>
      </p:sp>
      <p:pic>
        <p:nvPicPr>
          <p:cNvPr id="38916" name="Picture 4" descr="voleybol-animatsionnaya-kartinka-00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857760"/>
            <a:ext cx="3071834" cy="18431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643570" y="1785926"/>
            <a:ext cx="29289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Секция основана в 2006г.</a:t>
            </a:r>
          </a:p>
          <a:p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Победители различных муниципальных соревнований.</a:t>
            </a:r>
          </a:p>
          <a:p>
            <a:pPr>
              <a:buFontTx/>
              <a:buChar char="-"/>
            </a:pP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 Опытный тренер прививает детям любовь            к спорту и умело организует их досуг.</a:t>
            </a:r>
          </a:p>
          <a:p>
            <a:endParaRPr lang="ru-RU" b="1" dirty="0"/>
          </a:p>
          <a:p>
            <a:r>
              <a:rPr lang="ru-RU" b="1" dirty="0"/>
              <a:t>- Работает в ключе воспитания здоровой нации, умеющей достойно защитить честь страны. </a:t>
            </a:r>
          </a:p>
        </p:txBody>
      </p:sp>
    </p:spTree>
  </p:cSld>
  <p:clrMapOvr>
    <a:masterClrMapping/>
  </p:clrMapOvr>
  <p:transition spd="slow"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0"/>
            <a:ext cx="5143536" cy="79690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Вместе – непобедимы!!!</a:t>
            </a:r>
          </a:p>
        </p:txBody>
      </p:sp>
      <p:pic>
        <p:nvPicPr>
          <p:cNvPr id="4" name="Рисунок 3" descr="дюб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714488"/>
            <a:ext cx="6000792" cy="500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3108" y="642918"/>
            <a:ext cx="5643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2016г. – муниципальные соревнования.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ОЧЕРЕДНАЯ ПОБЕДА.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1-е МЕСТО.</a:t>
            </a:r>
          </a:p>
        </p:txBody>
      </p:sp>
    </p:spTree>
  </p:cSld>
  <p:clrMapOvr>
    <a:masterClrMapping/>
  </p:clrMapOvr>
  <p:transition spd="slow"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357982" cy="79690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Кружок «Юный исследователь»</a:t>
            </a:r>
          </a:p>
        </p:txBody>
      </p:sp>
      <p:pic>
        <p:nvPicPr>
          <p:cNvPr id="40962" name="Picture 2" descr="http://uld9.mycdn.me/image?t=0&amp;bid=813393571725&amp;id=813393571725&amp;plc=WEB&amp;tkn=*D1tWmaE1MuUUfraV_alHP80LE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071678"/>
            <a:ext cx="3500462" cy="35004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1000108"/>
            <a:ext cx="478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abriola" pitchFamily="82" charset="0"/>
              </a:rPr>
              <a:t>Руководитель: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Gabriola" pitchFamily="82" charset="0"/>
              </a:rPr>
              <a:t>Крылова Надежда Васильевна.</a:t>
            </a:r>
          </a:p>
        </p:txBody>
      </p:sp>
      <p:pic>
        <p:nvPicPr>
          <p:cNvPr id="3074" name="Picture 2" descr="http://content.foto.mail.ru/mail/talanma/_answers/i-3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4977330"/>
            <a:ext cx="1257290" cy="17833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8" y="2357430"/>
            <a:ext cx="3286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Кружок основан в 2013г.</a:t>
            </a:r>
          </a:p>
          <a:p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Кружковцы  - постоянные участники МАН с высокими достижениями.</a:t>
            </a:r>
          </a:p>
          <a:p>
            <a:pPr>
              <a:buFontTx/>
              <a:buChar char="-"/>
            </a:pP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 учащиеся с удовольствием посещают кружок, стремятся открыть для себя свою «новую» звезду.</a:t>
            </a:r>
          </a:p>
        </p:txBody>
      </p:sp>
    </p:spTree>
  </p:cSld>
  <p:clrMapOvr>
    <a:masterClrMapping/>
  </p:clrMapOvr>
  <p:transition spd="slow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3108" y="0"/>
            <a:ext cx="4857784" cy="796908"/>
          </a:xfrm>
        </p:spPr>
        <p:txBody>
          <a:bodyPr>
            <a:normAutofit/>
          </a:bodyPr>
          <a:lstStyle/>
          <a:p>
            <a:r>
              <a:rPr lang="ru-RU" sz="3600" b="1">
                <a:solidFill>
                  <a:srgbClr val="CC00CC"/>
                </a:solidFill>
                <a:latin typeface="Gabriola" pitchFamily="82" charset="0"/>
              </a:rPr>
              <a:t>Будущие исследователи МАН.</a:t>
            </a:r>
            <a:endParaRPr lang="ru-RU" sz="3600" b="1" dirty="0">
              <a:solidFill>
                <a:srgbClr val="CC00CC"/>
              </a:solidFill>
              <a:latin typeface="Gabriola" pitchFamily="82" charset="0"/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786190"/>
            <a:ext cx="3657597" cy="27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786190"/>
            <a:ext cx="3681410" cy="276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9" name="AutoShape 5" descr="https://apf.mail.ru/cgi-bin/readmsg?id=14578643540000000093;0;2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928669"/>
            <a:ext cx="3571848" cy="267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928671"/>
            <a:ext cx="3571900" cy="267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000364" y="107154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Олейник Алёна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7488" y="400050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Васильева Марина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2132" y="400050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Цветкова Ольга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Члены жюри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Кружок «Информационная среда школы».</a:t>
            </a:r>
          </a:p>
        </p:txBody>
      </p:sp>
      <p:pic>
        <p:nvPicPr>
          <p:cNvPr id="4" name="Рисунок 3" descr="рита.jpg"/>
          <p:cNvPicPr>
            <a:picLocks noChangeAspect="1"/>
          </p:cNvPicPr>
          <p:nvPr/>
        </p:nvPicPr>
        <p:blipFill>
          <a:blip r:embed="rId3" cstate="print"/>
          <a:srcRect l="17857" r="10714"/>
          <a:stretch>
            <a:fillRect/>
          </a:stretch>
        </p:blipFill>
        <p:spPr>
          <a:xfrm>
            <a:off x="1785918" y="2411008"/>
            <a:ext cx="3500462" cy="367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04" y="1214422"/>
            <a:ext cx="4429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abriola" pitchFamily="82" charset="0"/>
              </a:rPr>
              <a:t>Руководитель: </a:t>
            </a:r>
          </a:p>
          <a:p>
            <a:pPr algn="ctr"/>
            <a:r>
              <a:rPr lang="ru-RU" sz="3200" b="1" dirty="0" err="1">
                <a:solidFill>
                  <a:srgbClr val="0070C0"/>
                </a:solidFill>
                <a:latin typeface="Gabriola" pitchFamily="82" charset="0"/>
              </a:rPr>
              <a:t>Муртазина</a:t>
            </a:r>
            <a:r>
              <a:rPr lang="ru-RU" sz="3200" b="1" dirty="0">
                <a:solidFill>
                  <a:srgbClr val="0070C0"/>
                </a:solidFill>
                <a:latin typeface="Gabriola" pitchFamily="82" charset="0"/>
              </a:rPr>
              <a:t> Рита </a:t>
            </a:r>
            <a:r>
              <a:rPr lang="ru-RU" sz="3200" b="1" dirty="0" err="1">
                <a:solidFill>
                  <a:srgbClr val="0070C0"/>
                </a:solidFill>
                <a:latin typeface="Gabriola" pitchFamily="82" charset="0"/>
              </a:rPr>
              <a:t>Сулеймановна</a:t>
            </a:r>
            <a:endParaRPr lang="ru-RU" sz="3200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2132" y="2285992"/>
            <a:ext cx="27146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Кружок основан в 2013г.</a:t>
            </a:r>
          </a:p>
          <a:p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Компетентный руководитель учит детей идти в ногу со временем, учит ориентироваться в современном информационном пространстве.</a:t>
            </a:r>
          </a:p>
          <a:p>
            <a:pPr>
              <a:buFontTx/>
              <a:buChar char="-"/>
            </a:pP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 воспитанники кружка нацелены в будущем стать редакторами школьного сайта.</a:t>
            </a:r>
          </a:p>
        </p:txBody>
      </p:sp>
      <p:pic>
        <p:nvPicPr>
          <p:cNvPr id="2050" name="Picture 2" descr="http://mobiliv.ru/_ph/95/2/9724373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30" y="5250645"/>
            <a:ext cx="1071570" cy="16073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329510" cy="142876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Дополнительное образование детей — </a:t>
            </a:r>
            <a:r>
              <a:rPr lang="ru-RU" sz="3600" b="1" dirty="0">
                <a:latin typeface="Gabriola" pitchFamily="82" charset="0"/>
              </a:rPr>
              <a:t>необходимое звено в воспитании </a:t>
            </a:r>
            <a:br>
              <a:rPr lang="ru-RU" sz="3600" b="1" dirty="0">
                <a:latin typeface="Gabriola" pitchFamily="82" charset="0"/>
              </a:rPr>
            </a:br>
            <a:r>
              <a:rPr lang="ru-RU" sz="3600" b="1" dirty="0">
                <a:latin typeface="Gabriola" pitchFamily="82" charset="0"/>
              </a:rPr>
              <a:t>многогранной личности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4000504"/>
            <a:ext cx="7358114" cy="264320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Цель дополнительного образования в школе –  </a:t>
            </a:r>
          </a:p>
          <a:p>
            <a:pPr algn="ctr">
              <a:buNone/>
            </a:pPr>
            <a:r>
              <a:rPr lang="ru-RU" b="1" dirty="0"/>
              <a:t>обучение, воспитание, развитие учащихся в соответствии                            с их познавательными интересами                 и природными способностями.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7170" name="Picture 2" descr="http://cdn3.plantillas-powerpoint.com/wp-content/uploads/2009/09/361_example1.jpg"/>
          <p:cNvPicPr>
            <a:picLocks noChangeAspect="1" noChangeArrowheads="1"/>
          </p:cNvPicPr>
          <p:nvPr/>
        </p:nvPicPr>
        <p:blipFill>
          <a:blip r:embed="rId3" cstate="print"/>
          <a:srcRect t="50000"/>
          <a:stretch>
            <a:fillRect/>
          </a:stretch>
        </p:blipFill>
        <p:spPr bwMode="auto">
          <a:xfrm>
            <a:off x="2000232" y="1785926"/>
            <a:ext cx="6036546" cy="24146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071942"/>
            <a:ext cx="3333857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Занимаемся с интересом: </a:t>
            </a:r>
            <a:b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</a:br>
            <a:r>
              <a:rPr lang="ru-RU" sz="3600" b="1" dirty="0">
                <a:solidFill>
                  <a:srgbClr val="0070C0"/>
                </a:solidFill>
                <a:latin typeface="Gabriola" pitchFamily="82" charset="0"/>
              </a:rPr>
              <a:t>строим дом, о котором мечтаем.</a:t>
            </a:r>
          </a:p>
        </p:txBody>
      </p:sp>
      <p:sp>
        <p:nvSpPr>
          <p:cNvPr id="45058" name="AutoShape 2" descr="https://e.mail.ru/cgi-bin/getattach?file=20160219_131747.jpg&amp;id=14558863220000000801;0;0&amp;mode=attachment&amp;&amp;x-email=vasilieva.198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https://e.mail.ru/cgi-bin/getattach?file=20160219_131747.jpg&amp;id=14558863220000000801;0;0&amp;mode=attachment&amp;&amp;x-email=vasilieva.198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2" name="AutoShape 6" descr="https://e.mail.ru/cgi-bin/getattach?file=20160219_131747.jpg&amp;id=14558863220000000801;0;0&amp;mode=attachment&amp;&amp;x-email=vasilieva.1981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4" name="AutoShape 8" descr="https://apf.mail.ru/cgi-bin/readmsg?id=14558863220000000801;0;0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6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16510"/>
          <a:stretch>
            <a:fillRect/>
          </a:stretch>
        </p:blipFill>
        <p:spPr bwMode="auto">
          <a:xfrm>
            <a:off x="1428728" y="1500174"/>
            <a:ext cx="4038600" cy="252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7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500174"/>
            <a:ext cx="333377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70" name="Picture 14" descr="http://gifanimation.ru/images/komputer_new/17-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5072074"/>
            <a:ext cx="2333625" cy="1571626"/>
          </a:xfrm>
          <a:prstGeom prst="rect">
            <a:avLst/>
          </a:prstGeom>
          <a:noFill/>
        </p:spPr>
      </p:pic>
      <p:pic>
        <p:nvPicPr>
          <p:cNvPr id="45072" name="Picture 16" descr="http://gifanimation.ru/images/komputer_new/17-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5072074"/>
            <a:ext cx="2333625" cy="15716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715040" cy="86834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Наши проекты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6091"/>
          <a:stretch>
            <a:fillRect/>
          </a:stretch>
        </p:blipFill>
        <p:spPr bwMode="auto">
          <a:xfrm>
            <a:off x="1571604" y="1571612"/>
            <a:ext cx="468302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554518"/>
            <a:ext cx="2643206" cy="530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143380"/>
            <a:ext cx="474425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6500858" cy="86834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Кружок «В мире немецких сказок».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166" y="887641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Gabriola" pitchFamily="82" charset="0"/>
              </a:rPr>
              <a:t>Руководитель:</a:t>
            </a:r>
          </a:p>
          <a:p>
            <a:pPr algn="ctr"/>
            <a:r>
              <a:rPr lang="ru-RU" sz="2800" b="1" dirty="0">
                <a:latin typeface="Gabriola" pitchFamily="82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Gabriola" pitchFamily="82" charset="0"/>
              </a:rPr>
              <a:t>Изуткина</a:t>
            </a:r>
            <a:r>
              <a:rPr lang="ru-RU" sz="2800" b="1" dirty="0">
                <a:solidFill>
                  <a:srgbClr val="0070C0"/>
                </a:solidFill>
                <a:latin typeface="Gabriola" pitchFamily="82" charset="0"/>
              </a:rPr>
              <a:t> Елена Серафимовна.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7674" y="1861043"/>
            <a:ext cx="3071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Кружок основан в 2013г. </a:t>
            </a:r>
          </a:p>
          <a:p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Компетентный педагог прививает детям любовь к иностранным языкам через театральные постановки.</a:t>
            </a:r>
          </a:p>
          <a:p>
            <a:pPr>
              <a:buFontTx/>
              <a:buChar char="-"/>
            </a:pP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 только любовь к детям и к своему предмету дают высокие результаты.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59450" r="50793" b="3801"/>
          <a:stretch/>
        </p:blipFill>
        <p:spPr>
          <a:xfrm>
            <a:off x="1734628" y="1795485"/>
            <a:ext cx="3341427" cy="4331480"/>
          </a:xfrm>
          <a:prstGeom prst="rect">
            <a:avLst/>
          </a:prstGeom>
        </p:spPr>
      </p:pic>
      <p:pic>
        <p:nvPicPr>
          <p:cNvPr id="1026" name="Picture 2" descr="http://blestiashky.narod.ru/6/3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4755" y="4799061"/>
            <a:ext cx="2582599" cy="205893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472386" cy="93978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«</a:t>
            </a:r>
            <a:r>
              <a:rPr lang="ru-RU" sz="3600" b="1" dirty="0" err="1">
                <a:solidFill>
                  <a:srgbClr val="CC00CC"/>
                </a:solidFill>
                <a:latin typeface="Gabriola" pitchFamily="82" charset="0"/>
              </a:rPr>
              <a:t>Бременские</a:t>
            </a:r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 музыканты» на немецком языке.</a:t>
            </a:r>
          </a:p>
        </p:txBody>
      </p:sp>
      <p:pic>
        <p:nvPicPr>
          <p:cNvPr id="8" name="Рисунок 7" descr="DSC_0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000108"/>
            <a:ext cx="3642163" cy="2421651"/>
          </a:xfrm>
          <a:prstGeom prst="rect">
            <a:avLst/>
          </a:prstGeom>
        </p:spPr>
      </p:pic>
      <p:pic>
        <p:nvPicPr>
          <p:cNvPr id="9" name="Рисунок 8" descr="DSC_00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000108"/>
            <a:ext cx="3717064" cy="2471451"/>
          </a:xfrm>
          <a:prstGeom prst="rect">
            <a:avLst/>
          </a:prstGeom>
        </p:spPr>
      </p:pic>
      <p:pic>
        <p:nvPicPr>
          <p:cNvPr id="11" name="Рисунок 10" descr="DSC_01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3286124"/>
            <a:ext cx="5076639" cy="3375425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C00CC"/>
                </a:solidFill>
              </a:rPr>
              <a:t>Наше кредо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42910" y="100010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rgbClr val="0070C0"/>
                </a:solidFill>
                <a:latin typeface="Gabriola" pitchFamily="82" charset="0"/>
              </a:rPr>
              <a:t>Самое главное в работе – </a:t>
            </a:r>
          </a:p>
          <a:p>
            <a:pPr algn="ctr">
              <a:buNone/>
            </a:pPr>
            <a:r>
              <a:rPr lang="ru-RU" sz="4000" b="1" dirty="0">
                <a:solidFill>
                  <a:srgbClr val="0070C0"/>
                </a:solidFill>
                <a:latin typeface="Gabriola" pitchFamily="82" charset="0"/>
              </a:rPr>
              <a:t>делать ее с любовью, </a:t>
            </a:r>
          </a:p>
          <a:p>
            <a:pPr algn="ctr">
              <a:buNone/>
            </a:pPr>
            <a:r>
              <a:rPr lang="ru-RU" sz="4000" b="1" dirty="0">
                <a:solidFill>
                  <a:srgbClr val="0070C0"/>
                </a:solidFill>
                <a:latin typeface="Gabriola" pitchFamily="82" charset="0"/>
              </a:rPr>
              <a:t>и тогда то зерно доброго </a:t>
            </a:r>
          </a:p>
          <a:p>
            <a:pPr algn="ctr">
              <a:buNone/>
            </a:pPr>
            <a:r>
              <a:rPr lang="ru-RU" sz="4000" b="1" dirty="0">
                <a:solidFill>
                  <a:srgbClr val="0070C0"/>
                </a:solidFill>
                <a:latin typeface="Gabriola" pitchFamily="82" charset="0"/>
              </a:rPr>
              <a:t>прорастёт в детских сердцах </a:t>
            </a:r>
          </a:p>
          <a:p>
            <a:pPr algn="ctr">
              <a:buNone/>
            </a:pPr>
            <a:r>
              <a:rPr lang="ru-RU" sz="4000" b="1" dirty="0">
                <a:solidFill>
                  <a:srgbClr val="0070C0"/>
                </a:solidFill>
                <a:latin typeface="Gabriola" pitchFamily="82" charset="0"/>
              </a:rPr>
              <a:t>и даст свои плоды. </a:t>
            </a:r>
          </a:p>
        </p:txBody>
      </p:sp>
      <p:pic>
        <p:nvPicPr>
          <p:cNvPr id="1026" name="Picture 2" descr="http://2.bp.blogspot.com/-Z58aXeIGW3M/TcgiUzombgI/AAAAAAAAKKU/-6fVI7_D2bM/s400/animated_gif_clipart_heart_05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643446"/>
            <a:ext cx="2500309" cy="2063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6900882" cy="57150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НОРМАТИВНАЯ  БАЗА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714356"/>
            <a:ext cx="7358114" cy="5357850"/>
          </a:xfrm>
        </p:spPr>
        <p:txBody>
          <a:bodyPr>
            <a:noAutofit/>
          </a:bodyPr>
          <a:lstStyle/>
          <a:p>
            <a:pPr>
              <a:buAutoNum type="arabicPeriod"/>
              <a:tabLst>
                <a:tab pos="180975" algn="l"/>
              </a:tabLst>
            </a:pPr>
            <a:r>
              <a:rPr lang="ru-RU" sz="1600" b="1" u="sng" dirty="0">
                <a:solidFill>
                  <a:srgbClr val="0070C0"/>
                </a:solidFill>
              </a:rPr>
              <a:t>Федеральный закон </a:t>
            </a:r>
            <a:r>
              <a:rPr lang="ru-RU" sz="1600" b="1" i="1" dirty="0"/>
              <a:t>Российской Федерации от 29 декабря 2012г. № 273 ФЗ  «Об образовании в Российской Федерации».</a:t>
            </a:r>
          </a:p>
          <a:p>
            <a:pPr>
              <a:buNone/>
              <a:tabLst>
                <a:tab pos="180975" algn="l"/>
              </a:tabLst>
            </a:pPr>
            <a:endParaRPr lang="ru-RU" sz="1600" b="1" i="1" dirty="0"/>
          </a:p>
          <a:p>
            <a:pPr marL="180975" indent="-180975">
              <a:buNone/>
            </a:pPr>
            <a:r>
              <a:rPr lang="ru-RU" sz="1600" b="1" dirty="0">
                <a:solidFill>
                  <a:srgbClr val="0070C0"/>
                </a:solidFill>
              </a:rPr>
              <a:t>2. </a:t>
            </a:r>
            <a:r>
              <a:rPr lang="ru-RU" sz="1600" b="1" u="sng" dirty="0">
                <a:solidFill>
                  <a:srgbClr val="0070C0"/>
                </a:solidFill>
              </a:rPr>
              <a:t>Концепция развития </a:t>
            </a:r>
            <a:r>
              <a:rPr lang="ru-RU" sz="1600" b="1" i="1" dirty="0"/>
              <a:t>дополнительного образования детей, утвержденная распоряжением Правительства Российской Федерации от 04 сентября 2014г. № 1726-р.</a:t>
            </a:r>
          </a:p>
          <a:p>
            <a:pPr marL="180975" indent="-180975">
              <a:buNone/>
            </a:pPr>
            <a:endParaRPr lang="ru-RU" sz="1600" b="1" i="1" dirty="0"/>
          </a:p>
          <a:p>
            <a:pPr marL="180975" indent="-180975">
              <a:buNone/>
            </a:pPr>
            <a:r>
              <a:rPr lang="ru-RU" sz="1600" b="1" dirty="0">
                <a:solidFill>
                  <a:srgbClr val="0070C0"/>
                </a:solidFill>
              </a:rPr>
              <a:t>3. </a:t>
            </a:r>
            <a:r>
              <a:rPr lang="ru-RU" sz="1600" b="1" u="sng" dirty="0">
                <a:solidFill>
                  <a:srgbClr val="0070C0"/>
                </a:solidFill>
              </a:rPr>
              <a:t>Приказ Министерства образования и науки РФ </a:t>
            </a:r>
            <a:r>
              <a:rPr lang="ru-RU" sz="1600" b="1" i="1" dirty="0"/>
              <a:t>от 29 августа 2013г. № 1008  «Об утверждении Порядка организации и осуществления образовательной деятельности по дополнительным общеобразовательным программам».</a:t>
            </a:r>
          </a:p>
          <a:p>
            <a:pPr marL="180975" indent="-180975">
              <a:buNone/>
            </a:pPr>
            <a:endParaRPr lang="ru-RU" sz="1600" b="1" i="1" dirty="0"/>
          </a:p>
          <a:p>
            <a:pPr marL="180975" indent="-180975">
              <a:buNone/>
            </a:pPr>
            <a:r>
              <a:rPr lang="ru-RU" sz="1600" b="1" dirty="0">
                <a:solidFill>
                  <a:srgbClr val="0070C0"/>
                </a:solidFill>
              </a:rPr>
              <a:t>4. </a:t>
            </a:r>
            <a:r>
              <a:rPr lang="ru-RU" sz="1600" b="1" u="sng" dirty="0">
                <a:solidFill>
                  <a:srgbClr val="0070C0"/>
                </a:solidFill>
              </a:rPr>
              <a:t>Примерные требования </a:t>
            </a:r>
            <a:r>
              <a:rPr lang="ru-RU" sz="1600" b="1" i="1" dirty="0"/>
              <a:t>к содержанию и оформлению образовательных программ дополнительного образования детей (письмо Министерства образования РФ  от 11.12.2006г. № 06-1844).</a:t>
            </a:r>
          </a:p>
          <a:p>
            <a:pPr marL="180975" indent="-180975">
              <a:buNone/>
            </a:pPr>
            <a:endParaRPr lang="ru-RU" sz="1600" b="1" i="1" dirty="0"/>
          </a:p>
          <a:p>
            <a:pPr marL="180975" indent="-180975">
              <a:buNone/>
            </a:pPr>
            <a:r>
              <a:rPr lang="ru-RU" sz="1600" b="1" dirty="0">
                <a:solidFill>
                  <a:srgbClr val="0070C0"/>
                </a:solidFill>
              </a:rPr>
              <a:t>5. </a:t>
            </a:r>
            <a:r>
              <a:rPr lang="ru-RU" sz="1600" b="1" u="sng" dirty="0">
                <a:solidFill>
                  <a:srgbClr val="0070C0"/>
                </a:solidFill>
              </a:rPr>
              <a:t>Постановление Главного государственного санитарного врача РФ </a:t>
            </a:r>
            <a:r>
              <a:rPr lang="ru-RU" sz="1600" b="1" i="1" dirty="0"/>
              <a:t>от 04 июля 2014г. № 41 «Об утверждении </a:t>
            </a:r>
            <a:r>
              <a:rPr lang="ru-RU" sz="1600" b="1" i="1" dirty="0" err="1"/>
              <a:t>СанПиН</a:t>
            </a:r>
            <a:r>
              <a:rPr lang="ru-RU" sz="1600" b="1" i="1" dirty="0"/>
              <a:t> 2.4.4.3172-14 «</a:t>
            </a:r>
            <a:r>
              <a:rPr lang="ru-RU" sz="1600" b="1" i="1" dirty="0" err="1"/>
              <a:t>Санитарноэпидемиологические</a:t>
            </a:r>
            <a:r>
              <a:rPr lang="ru-RU" sz="1600" b="1" i="1" dirty="0"/>
              <a:t> требования к устройству, содержанию и организации режима работы образовательных организаций дополнительного образования детей».</a:t>
            </a:r>
          </a:p>
          <a:p>
            <a:pPr>
              <a:lnSpc>
                <a:spcPct val="170000"/>
              </a:lnSpc>
            </a:pPr>
            <a:endParaRPr lang="ru-RU" sz="1400" b="1" dirty="0"/>
          </a:p>
        </p:txBody>
      </p:sp>
      <p:pic>
        <p:nvPicPr>
          <p:cNvPr id="9225" name="Picture 9" descr="http://4.bp.blogspot.com/-e442Bw2LSyA/T5jsjqhPDqI/AAAAAAAABWk/g5_CRDA48BE/s1600/owl-read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5572140"/>
            <a:ext cx="1395146" cy="12858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8588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Создание и развитие системы дополнительного образования в школе проходит в четыре этапа:</a:t>
            </a:r>
            <a:endParaRPr lang="ru-RU" sz="3600" dirty="0"/>
          </a:p>
        </p:txBody>
      </p:sp>
      <p:sp>
        <p:nvSpPr>
          <p:cNvPr id="5" name="Овал 4"/>
          <p:cNvSpPr/>
          <p:nvPr/>
        </p:nvSpPr>
        <p:spPr>
          <a:xfrm>
            <a:off x="1428728" y="1285860"/>
            <a:ext cx="3000396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Диагностико-информационный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428728" y="2714620"/>
            <a:ext cx="3143272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Организационный</a:t>
            </a:r>
          </a:p>
        </p:txBody>
      </p:sp>
      <p:sp>
        <p:nvSpPr>
          <p:cNvPr id="7" name="Овал 6"/>
          <p:cNvSpPr/>
          <p:nvPr/>
        </p:nvSpPr>
        <p:spPr>
          <a:xfrm>
            <a:off x="1500166" y="4071942"/>
            <a:ext cx="3143272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Методическая и педагогическая поддержка </a:t>
            </a:r>
          </a:p>
        </p:txBody>
      </p:sp>
      <p:sp>
        <p:nvSpPr>
          <p:cNvPr id="8" name="Овал 7"/>
          <p:cNvSpPr/>
          <p:nvPr/>
        </p:nvSpPr>
        <p:spPr>
          <a:xfrm>
            <a:off x="1500166" y="5429264"/>
            <a:ext cx="3214710" cy="1285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Анализ и отслеживание результатов </a:t>
            </a:r>
          </a:p>
        </p:txBody>
      </p:sp>
      <p:sp>
        <p:nvSpPr>
          <p:cNvPr id="11" name="Стрелка влево 10"/>
          <p:cNvSpPr/>
          <p:nvPr/>
        </p:nvSpPr>
        <p:spPr>
          <a:xfrm>
            <a:off x="4429124" y="1000108"/>
            <a:ext cx="4286280" cy="17145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99FF33"/>
                </a:solidFill>
              </a:rPr>
              <a:t>невозможно решить задачу, не изучив интересов, желания и потребности учащихся.</a:t>
            </a:r>
          </a:p>
        </p:txBody>
      </p:sp>
      <p:sp>
        <p:nvSpPr>
          <p:cNvPr id="12" name="Стрелка влево 11"/>
          <p:cNvSpPr/>
          <p:nvPr/>
        </p:nvSpPr>
        <p:spPr>
          <a:xfrm>
            <a:off x="4572000" y="2428868"/>
            <a:ext cx="4214842" cy="17145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99FF33"/>
                </a:solidFill>
              </a:rPr>
              <a:t>объединение единомышленников, создание кружков, секций и других объединений.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643438" y="3929066"/>
            <a:ext cx="4214842" cy="16430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99FF33"/>
                </a:solidFill>
              </a:rPr>
              <a:t>своевременное оказание методической помощи педагогам и педагогической помощи учащимся в сложных ситуациях выбора, самореализации, самооценки и др.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4714876" y="5214926"/>
            <a:ext cx="4214842" cy="16430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400" b="1" dirty="0">
                <a:solidFill>
                  <a:srgbClr val="99FF33"/>
                </a:solidFill>
              </a:rPr>
              <a:t>закрепление успехов, текущий контроль, анализ, выявления перспектив, учет и максимальное использование возможностей внешней среды.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929586" cy="1439850"/>
          </a:xfrm>
        </p:spPr>
        <p:txBody>
          <a:bodyPr>
            <a:noAutofit/>
          </a:bodyPr>
          <a:lstStyle/>
          <a:p>
            <a:r>
              <a:rPr lang="ru-RU" sz="3600" b="1" u="sng" dirty="0">
                <a:solidFill>
                  <a:srgbClr val="00B0F0"/>
                </a:solidFill>
                <a:latin typeface="Gabriola" pitchFamily="82" charset="0"/>
              </a:rPr>
              <a:t>Основу </a:t>
            </a:r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дополнительного образования  детей </a:t>
            </a:r>
            <a:b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</a:br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в МБОУ «Средняя общеобразовательная школа № 2» городского округа Судак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2000240"/>
            <a:ext cx="7286676" cy="2214578"/>
          </a:xfrm>
        </p:spPr>
        <p:txBody>
          <a:bodyPr>
            <a:normAutofit fontScale="92500" lnSpcReduction="10000"/>
          </a:bodyPr>
          <a:lstStyle/>
          <a:p>
            <a:pPr algn="ctr" fontAlgn="base">
              <a:buNone/>
            </a:pPr>
            <a:r>
              <a:rPr lang="ru-RU" b="1" dirty="0"/>
              <a:t>составляет  блок, направленный на удовлетворение различных потребностей детей,  нереализованных в рамках предметного обучения в школе. </a:t>
            </a:r>
          </a:p>
        </p:txBody>
      </p:sp>
      <p:pic>
        <p:nvPicPr>
          <p:cNvPr id="8194" name="Picture 2" descr="http://tc-sfera.ru/sites/default/files/field/image/noviy-risunok-5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714752"/>
            <a:ext cx="2115602" cy="183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://propowerpoint.ru/wp-content/uploads/2013/02/FootbolMini.jpg"/>
          <p:cNvPicPr>
            <a:picLocks noChangeAspect="1" noChangeArrowheads="1"/>
          </p:cNvPicPr>
          <p:nvPr/>
        </p:nvPicPr>
        <p:blipFill>
          <a:blip r:embed="rId4" cstate="print"/>
          <a:srcRect t="23437" r="42785"/>
          <a:stretch>
            <a:fillRect/>
          </a:stretch>
        </p:blipFill>
        <p:spPr bwMode="auto">
          <a:xfrm>
            <a:off x="2571736" y="4500570"/>
            <a:ext cx="1280078" cy="128661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6" descr="http://wiki.iteach.ru/images/thumb/2/24/24.png/300px-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429132"/>
            <a:ext cx="2214578" cy="2317925"/>
          </a:xfrm>
          <a:prstGeom prst="rect">
            <a:avLst/>
          </a:prstGeom>
          <a:noFill/>
        </p:spPr>
      </p:pic>
      <p:pic>
        <p:nvPicPr>
          <p:cNvPr id="8200" name="Picture 8" descr="http://900igr.net/datai/okruzhajuschij-mir/Poleznye-iskopaemye-i-mineraly/0019-032-My-issledovatel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857628"/>
            <a:ext cx="1928826" cy="26677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42852"/>
            <a:ext cx="7443782" cy="129697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Дополнительное  образование детей в нашей школе  представлено  рядом направлений: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643050"/>
            <a:ext cx="7500990" cy="3929090"/>
          </a:xfrm>
        </p:spPr>
        <p:txBody>
          <a:bodyPr>
            <a:normAutofit fontScale="70000" lnSpcReduction="20000"/>
          </a:bodyPr>
          <a:lstStyle/>
          <a:p>
            <a:pPr lvl="0" fontAlgn="base">
              <a:lnSpc>
                <a:spcPct val="170000"/>
              </a:lnSpc>
            </a:pPr>
            <a:r>
              <a:rPr lang="ru-RU" b="1" dirty="0"/>
              <a:t>художественно-эстетическое;</a:t>
            </a:r>
          </a:p>
          <a:p>
            <a:pPr lvl="0" fontAlgn="base">
              <a:lnSpc>
                <a:spcPct val="170000"/>
              </a:lnSpc>
            </a:pPr>
            <a:r>
              <a:rPr lang="ru-RU" b="1" dirty="0"/>
              <a:t>краеведческое направление;</a:t>
            </a:r>
          </a:p>
          <a:p>
            <a:pPr lvl="0" fontAlgn="base">
              <a:lnSpc>
                <a:spcPct val="170000"/>
              </a:lnSpc>
            </a:pPr>
            <a:r>
              <a:rPr lang="ru-RU" b="1" dirty="0"/>
              <a:t>физкультурно-спортивное;</a:t>
            </a:r>
          </a:p>
          <a:p>
            <a:pPr lvl="0" fontAlgn="base">
              <a:lnSpc>
                <a:spcPct val="170000"/>
              </a:lnSpc>
            </a:pPr>
            <a:r>
              <a:rPr lang="ru-RU" b="1" dirty="0"/>
              <a:t>интеллектуально-познавательное.</a:t>
            </a:r>
          </a:p>
          <a:p>
            <a:pPr algn="ctr" fontAlgn="base">
              <a:buNone/>
            </a:pPr>
            <a:endParaRPr lang="ru-RU" b="1" dirty="0"/>
          </a:p>
          <a:p>
            <a:pPr algn="ctr" fontAlgn="base">
              <a:buNone/>
            </a:pPr>
            <a:r>
              <a:rPr lang="ru-RU" sz="4000" b="1" dirty="0">
                <a:solidFill>
                  <a:srgbClr val="0070C0"/>
                </a:solidFill>
              </a:rPr>
              <a:t>Этот список является открытым и может быть пополнен в соответствии с запросами детей и их родителей. </a:t>
            </a:r>
          </a:p>
          <a:p>
            <a:pPr algn="ctr"/>
            <a:endParaRPr lang="ru-RU" dirty="0"/>
          </a:p>
        </p:txBody>
      </p:sp>
      <p:pic>
        <p:nvPicPr>
          <p:cNvPr id="4098" name="Picture 2" descr="http://pan-poznavajka.ru/001_sashko/200/poznavajk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3" y="1643050"/>
            <a:ext cx="3160935" cy="2628897"/>
          </a:xfrm>
          <a:prstGeom prst="rect">
            <a:avLst/>
          </a:prstGeom>
          <a:noFill/>
        </p:spPr>
      </p:pic>
      <p:pic>
        <p:nvPicPr>
          <p:cNvPr id="4100" name="Picture 4" descr="http://img.espicture.ru/20/animaytsionnyie-kartinki--dlya-prezentaytsiyy-yshkola-3.jpg"/>
          <p:cNvPicPr>
            <a:picLocks noChangeAspect="1" noChangeArrowheads="1"/>
          </p:cNvPicPr>
          <p:nvPr/>
        </p:nvPicPr>
        <p:blipFill>
          <a:blip r:embed="rId4" cstate="print"/>
          <a:srcRect l="10526" t="17801" r="10526"/>
          <a:stretch>
            <a:fillRect/>
          </a:stretch>
        </p:blipFill>
        <p:spPr bwMode="auto">
          <a:xfrm>
            <a:off x="1857356" y="4929198"/>
            <a:ext cx="1643074" cy="1796112"/>
          </a:xfrm>
          <a:prstGeom prst="rect">
            <a:avLst/>
          </a:prstGeom>
          <a:noFill/>
        </p:spPr>
      </p:pic>
      <p:pic>
        <p:nvPicPr>
          <p:cNvPr id="4102" name="Picture 6" descr="http://veselajashkola.ru/wp-content/uploads/2011/10/shkolnye_kartinki_25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5000636"/>
            <a:ext cx="1285884" cy="1683340"/>
          </a:xfrm>
          <a:prstGeom prst="rect">
            <a:avLst/>
          </a:prstGeom>
          <a:noFill/>
        </p:spPr>
      </p:pic>
      <p:pic>
        <p:nvPicPr>
          <p:cNvPr id="4104" name="Picture 8" descr="http://crr12vorkuta.ucoz.ru/images/konstruktor_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5357826"/>
            <a:ext cx="3429024" cy="13600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142852"/>
            <a:ext cx="5572164" cy="64294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В школе открыто 9 кружков: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928670"/>
            <a:ext cx="7429552" cy="57150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Художественно-эстетическая направленность: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- школьный театр </a:t>
            </a:r>
            <a:r>
              <a:rPr lang="ru-RU" sz="2000" b="1" dirty="0">
                <a:solidFill>
                  <a:srgbClr val="CC00CC"/>
                </a:solidFill>
              </a:rPr>
              <a:t>«Ника» </a:t>
            </a:r>
            <a:r>
              <a:rPr lang="ru-RU" sz="2000" b="1" dirty="0"/>
              <a:t>и </a:t>
            </a:r>
            <a:r>
              <a:rPr lang="ru-RU" sz="2000" b="1" dirty="0">
                <a:solidFill>
                  <a:srgbClr val="CC00CC"/>
                </a:solidFill>
              </a:rPr>
              <a:t>«Ника-юниор»;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- хореографический кружок </a:t>
            </a:r>
            <a:r>
              <a:rPr lang="ru-RU" sz="2000" b="1" dirty="0">
                <a:solidFill>
                  <a:srgbClr val="CC00CC"/>
                </a:solidFill>
              </a:rPr>
              <a:t>«Крымский вальс»;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- вокальное объединение </a:t>
            </a:r>
            <a:r>
              <a:rPr lang="ru-RU" sz="2000" b="1" dirty="0">
                <a:solidFill>
                  <a:srgbClr val="CC00CC"/>
                </a:solidFill>
              </a:rPr>
              <a:t>«Хор»;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Физкультурно-спортивная направленность: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- спортивная секция </a:t>
            </a:r>
            <a:r>
              <a:rPr lang="ru-RU" sz="2000" b="1" dirty="0">
                <a:solidFill>
                  <a:srgbClr val="CC00CC"/>
                </a:solidFill>
              </a:rPr>
              <a:t>«Баскетбол»;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- спортивная секция </a:t>
            </a:r>
            <a:r>
              <a:rPr lang="ru-RU" sz="2000" b="1" dirty="0">
                <a:solidFill>
                  <a:srgbClr val="CC00CC"/>
                </a:solidFill>
              </a:rPr>
              <a:t>«Волейбол».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Интеллектуально-познавательная направленность: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- лингвистический кружок </a:t>
            </a:r>
            <a:r>
              <a:rPr lang="ru-RU" sz="2000" b="1" dirty="0">
                <a:solidFill>
                  <a:srgbClr val="CC00CC"/>
                </a:solidFill>
              </a:rPr>
              <a:t>«В мире немецких сказок»;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- кружок информационных технологий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  </a:t>
            </a:r>
            <a:r>
              <a:rPr lang="ru-RU" sz="2000" b="1" dirty="0">
                <a:solidFill>
                  <a:srgbClr val="CC00CC"/>
                </a:solidFill>
              </a:rPr>
              <a:t>«Информационная среда школы».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Краеведческая направленность:</a:t>
            </a:r>
          </a:p>
          <a:p>
            <a:pPr>
              <a:lnSpc>
                <a:spcPct val="150000"/>
              </a:lnSpc>
              <a:buNone/>
            </a:pPr>
            <a:r>
              <a:rPr lang="ru-RU" sz="2000" b="1" dirty="0"/>
              <a:t>           - </a:t>
            </a:r>
            <a:r>
              <a:rPr lang="ru-RU" sz="2000" b="1" dirty="0">
                <a:solidFill>
                  <a:srgbClr val="CC00CC"/>
                </a:solidFill>
              </a:rPr>
              <a:t>«Юный исследователь».</a:t>
            </a:r>
          </a:p>
        </p:txBody>
      </p:sp>
      <p:pic>
        <p:nvPicPr>
          <p:cNvPr id="1026" name="Picture 2" descr="http://s018.radikal.ru/i512/1201/68/eefc354ec13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2285992"/>
            <a:ext cx="1714512" cy="2500330"/>
          </a:xfrm>
          <a:prstGeom prst="rect">
            <a:avLst/>
          </a:prstGeom>
          <a:noFill/>
        </p:spPr>
      </p:pic>
      <p:pic>
        <p:nvPicPr>
          <p:cNvPr id="1034" name="Picture 10" descr="http://www.med.cap.ru/home/391/Raznie/%D0%BF%D1%80%D0%B5%D0%B7%D0%B5%D0%BD%D1%82%D0%B0%D1%86%D0%B8%D1%8F%20%D0%BC%D0%B5%D0%B4%D1%84%D0%BE%D0%B4%D0%B5%D0%BD%D1%8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515" y="4786322"/>
            <a:ext cx="1572018" cy="1942516"/>
          </a:xfrm>
          <a:prstGeom prst="rect">
            <a:avLst/>
          </a:prstGeom>
          <a:noFill/>
        </p:spPr>
      </p:pic>
      <p:pic>
        <p:nvPicPr>
          <p:cNvPr id="1036" name="Picture 12" descr="http://forchel.ru/files/plakaty/dou/ugolki3/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714356"/>
            <a:ext cx="1717730" cy="1214446"/>
          </a:xfrm>
          <a:prstGeom prst="rect">
            <a:avLst/>
          </a:prstGeom>
          <a:noFill/>
        </p:spPr>
      </p:pic>
      <p:pic>
        <p:nvPicPr>
          <p:cNvPr id="1038" name="Picture 14" descr="http://static6.depositphotos.com/1049932/575/v/950/depositphotos_5750407-Background-for-presenta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214554"/>
            <a:ext cx="1428760" cy="14287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nachalo4ka.ru/wp-content/uploads/2014/09/SHablon-Karandashi-prevyu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358114" cy="78581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C00CC"/>
                </a:solidFill>
                <a:latin typeface="Gabriola" pitchFamily="82" charset="0"/>
              </a:rPr>
              <a:t>Театральный кружок «Ника» и «Ника-юниор».</a:t>
            </a:r>
          </a:p>
        </p:txBody>
      </p:sp>
      <p:pic>
        <p:nvPicPr>
          <p:cNvPr id="14" name="Содержимое 13" descr="лоскот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201" r="19029"/>
          <a:stretch>
            <a:fillRect/>
          </a:stretch>
        </p:blipFill>
        <p:spPr>
          <a:xfrm>
            <a:off x="1714480" y="1785926"/>
            <a:ext cx="2939533" cy="3071834"/>
          </a:xfrm>
        </p:spPr>
      </p:pic>
      <p:sp>
        <p:nvSpPr>
          <p:cNvPr id="8" name="TextBox 7"/>
          <p:cNvSpPr txBox="1"/>
          <p:nvPr/>
        </p:nvSpPr>
        <p:spPr>
          <a:xfrm>
            <a:off x="1928794" y="857232"/>
            <a:ext cx="59293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Руководитель:  </a:t>
            </a:r>
          </a:p>
          <a:p>
            <a:pPr algn="ctr"/>
            <a:r>
              <a:rPr lang="ru-RU" sz="2800" b="1" i="1" dirty="0" err="1">
                <a:solidFill>
                  <a:schemeClr val="accent1"/>
                </a:solidFill>
              </a:rPr>
              <a:t>Лоскот</a:t>
            </a:r>
            <a:r>
              <a:rPr lang="ru-RU" sz="2800" b="1" i="1" dirty="0">
                <a:solidFill>
                  <a:schemeClr val="accent1"/>
                </a:solidFill>
              </a:rPr>
              <a:t> Людмила Николаевна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4876" y="1571612"/>
            <a:ext cx="42148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b="1" dirty="0"/>
              <a:t>Кружок основан в 1995г. Сегодня кружку 21 год.</a:t>
            </a:r>
          </a:p>
          <a:p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13 его выпускников поступили в театральные ВУЗы и успешно продолжают свою карьеру на этом поприще.</a:t>
            </a:r>
          </a:p>
          <a:p>
            <a:endParaRPr lang="ru-RU" dirty="0"/>
          </a:p>
          <a:p>
            <a:pPr>
              <a:buFontTx/>
              <a:buChar char="-"/>
            </a:pPr>
            <a:r>
              <a:rPr lang="ru-RU" b="1" dirty="0"/>
              <a:t>Кружок  - неоднократный победитель конкурсов «Школьные подмостки»,  «Крымский мир: созвездие», «Живые родники».</a:t>
            </a:r>
          </a:p>
          <a:p>
            <a:endParaRPr lang="ru-RU" dirty="0"/>
          </a:p>
          <a:p>
            <a:r>
              <a:rPr lang="ru-RU" b="1" dirty="0"/>
              <a:t>- В этом году стал лауреатом  фестиваля «Крым с сердце моем». </a:t>
            </a:r>
          </a:p>
          <a:p>
            <a:endParaRPr lang="ru-RU" b="1" dirty="0"/>
          </a:p>
          <a:p>
            <a:r>
              <a:rPr lang="ru-RU" b="1" dirty="0"/>
              <a:t> - Ежегодно  кружок готовит новые постановки.</a:t>
            </a:r>
          </a:p>
        </p:txBody>
      </p:sp>
      <p:pic>
        <p:nvPicPr>
          <p:cNvPr id="7170" name="Picture 2" descr="http://img1.liveinternet.ru/images/attach/c/2/68/625/68625773_00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5000636"/>
            <a:ext cx="2726148" cy="15478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963</Words>
  <Application>Microsoft Office PowerPoint</Application>
  <PresentationFormat>Экран (4:3)</PresentationFormat>
  <Paragraphs>164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Gabriola</vt:lpstr>
      <vt:lpstr>Тема Office</vt:lpstr>
      <vt:lpstr>в МБОУ «Средняя общеобразовательная школа № 2» городского округа Судак</vt:lpstr>
      <vt:lpstr>ДОПОЛНИТЕЛЬНОЕ   ОБРАЗОВАНИЕ - ЭТО</vt:lpstr>
      <vt:lpstr>Дополнительное образование детей — необходимое звено в воспитании  многогранной личности</vt:lpstr>
      <vt:lpstr>НОРМАТИВНАЯ  БАЗА</vt:lpstr>
      <vt:lpstr>Создание и развитие системы дополнительного образования в школе проходит в четыре этапа:</vt:lpstr>
      <vt:lpstr>Основу дополнительного образования  детей  в МБОУ «Средняя общеобразовательная школа № 2» городского округа Судак </vt:lpstr>
      <vt:lpstr>Дополнительное  образование детей в нашей школе  представлено  рядом направлений:</vt:lpstr>
      <vt:lpstr>В школе открыто 9 кружков:</vt:lpstr>
      <vt:lpstr>Театральный кружок «Ника» и «Ника-юниор».</vt:lpstr>
      <vt:lpstr>Спектакль «Детские шалости». </vt:lpstr>
      <vt:lpstr>«За двумя зайцами».</vt:lpstr>
      <vt:lpstr>Провожаем выпускников.</vt:lpstr>
      <vt:lpstr>Победе 1945г.  посвящается…</vt:lpstr>
      <vt:lpstr>Спектакль «Золотая рыбка».</vt:lpstr>
      <vt:lpstr>Хореографический кружок «Крымский вальс».</vt:lpstr>
      <vt:lpstr>В ритме вальса</vt:lpstr>
      <vt:lpstr>Ах, этот вальс…</vt:lpstr>
      <vt:lpstr>Вокальное объединение «Хор».</vt:lpstr>
      <vt:lpstr>И льётся песня…</vt:lpstr>
      <vt:lpstr>Наши солисты</vt:lpstr>
      <vt:lpstr>Мы – наследники Победы</vt:lpstr>
      <vt:lpstr>Спортивная секция «Баскетбол».</vt:lpstr>
      <vt:lpstr>Спорт – жизнь…</vt:lpstr>
      <vt:lpstr>Команда – сила…</vt:lpstr>
      <vt:lpstr>Спортивная секция «Волейбол».</vt:lpstr>
      <vt:lpstr>Вместе – непобедимы!!!</vt:lpstr>
      <vt:lpstr>Кружок «Юный исследователь»</vt:lpstr>
      <vt:lpstr>Будущие исследователи МАН.</vt:lpstr>
      <vt:lpstr>Кружок «Информационная среда школы».</vt:lpstr>
      <vt:lpstr>Занимаемся с интересом:  строим дом, о котором мечтаем.</vt:lpstr>
      <vt:lpstr>Наши проекты</vt:lpstr>
      <vt:lpstr>Кружок «В мире немецких сказок».</vt:lpstr>
      <vt:lpstr>«Бременские музыканты» на немецком языке.</vt:lpstr>
      <vt:lpstr>Наше кредо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Дополнительное образование  как составная часть учебного процесса </dc:title>
  <cp:lastModifiedBy>Kabinet42</cp:lastModifiedBy>
  <cp:revision>125</cp:revision>
  <dcterms:modified xsi:type="dcterms:W3CDTF">2016-03-15T11:26:01Z</dcterms:modified>
</cp:coreProperties>
</file>