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8" r:id="rId3"/>
    <p:sldId id="266" r:id="rId4"/>
    <p:sldId id="271" r:id="rId5"/>
    <p:sldId id="257" r:id="rId6"/>
    <p:sldId id="259" r:id="rId7"/>
    <p:sldId id="260" r:id="rId8"/>
    <p:sldId id="261" r:id="rId9"/>
    <p:sldId id="262" r:id="rId10"/>
    <p:sldId id="269" r:id="rId11"/>
    <p:sldId id="263" r:id="rId12"/>
    <p:sldId id="270" r:id="rId13"/>
    <p:sldId id="265" r:id="rId14"/>
    <p:sldId id="268" r:id="rId15"/>
    <p:sldId id="264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5D6FD8-86CB-4D92-96E6-FAD654115181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3B8ACD-C172-46A5-810C-1282C5F47EAE}">
      <dgm:prSet phldrT="[Текст]" custT="1"/>
      <dgm:spPr>
        <a:solidFill>
          <a:schemeClr val="accent2">
            <a:lumMod val="20000"/>
            <a:lumOff val="80000"/>
          </a:schemeClr>
        </a:solidFill>
        <a:ln>
          <a:solidFill>
            <a:srgbClr val="80000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215900" h="190500"/>
          <a:bevelB w="209550" h="209550"/>
        </a:sp3d>
      </dgm:spPr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Bookman Old Style" pitchFamily="18" charset="0"/>
            </a:rPr>
            <a:t>Официальный сайт Министерства образования, науки и молодежи Республики Крым</a:t>
          </a:r>
          <a:endParaRPr lang="ru-RU" sz="1200" b="1" dirty="0">
            <a:solidFill>
              <a:srgbClr val="002060"/>
            </a:solidFill>
            <a:latin typeface="Bookman Old Style" pitchFamily="18" charset="0"/>
          </a:endParaRPr>
        </a:p>
      </dgm:t>
    </dgm:pt>
    <dgm:pt modelId="{EF77A32E-0B01-4150-BF0B-DA7F06C84EE5}" type="parTrans" cxnId="{B120341F-C43A-44C6-B1F3-7A16A4615C8F}">
      <dgm:prSet/>
      <dgm:spPr/>
      <dgm:t>
        <a:bodyPr/>
        <a:lstStyle/>
        <a:p>
          <a:endParaRPr lang="ru-RU"/>
        </a:p>
      </dgm:t>
    </dgm:pt>
    <dgm:pt modelId="{F2BE7B3E-DE02-49F9-83E6-E8C3DD4123FB}" type="sibTrans" cxnId="{B120341F-C43A-44C6-B1F3-7A16A4615C8F}">
      <dgm:prSet/>
      <dgm:spPr>
        <a:ln w="38100" cmpd="sng">
          <a:solidFill>
            <a:srgbClr val="C00000"/>
          </a:solidFill>
        </a:ln>
        <a:scene3d>
          <a:camera prst="orthographicFront"/>
          <a:lightRig rig="threePt" dir="t"/>
        </a:scene3d>
        <a:sp3d>
          <a:bevelT w="127000" h="133350"/>
          <a:bevelB w="127000" h="127000"/>
        </a:sp3d>
      </dgm:spPr>
      <dgm:t>
        <a:bodyPr/>
        <a:lstStyle/>
        <a:p>
          <a:endParaRPr lang="ru-RU"/>
        </a:p>
      </dgm:t>
    </dgm:pt>
    <dgm:pt modelId="{D409184E-E0AC-43AE-BBBA-FBDF6FA68272}">
      <dgm:prSet phldrT="[Текст]" custT="1"/>
      <dgm:spPr>
        <a:solidFill>
          <a:schemeClr val="accent2">
            <a:lumMod val="20000"/>
            <a:lumOff val="80000"/>
          </a:schemeClr>
        </a:solidFill>
        <a:ln>
          <a:solidFill>
            <a:srgbClr val="80000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215900" h="228600"/>
          <a:bevelB w="107950" h="190500"/>
        </a:sp3d>
      </dgm:spPr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Bookman Old Style" pitchFamily="18" charset="0"/>
            </a:rPr>
            <a:t>Сайты МОУО</a:t>
          </a:r>
          <a:br>
            <a:rPr lang="ru-RU" sz="1400" b="1" dirty="0" smtClean="0">
              <a:solidFill>
                <a:srgbClr val="002060"/>
              </a:solidFill>
              <a:latin typeface="Bookman Old Style" pitchFamily="18" charset="0"/>
            </a:rPr>
          </a:br>
          <a:r>
            <a:rPr lang="ru-RU" sz="1400" b="1" dirty="0" smtClean="0">
              <a:solidFill>
                <a:srgbClr val="002060"/>
              </a:solidFill>
              <a:latin typeface="Bookman Old Style" pitchFamily="18" charset="0"/>
            </a:rPr>
            <a:t>и ОО</a:t>
          </a:r>
          <a:endParaRPr lang="ru-RU" sz="1400" b="1" dirty="0">
            <a:solidFill>
              <a:srgbClr val="002060"/>
            </a:solidFill>
            <a:latin typeface="Bookman Old Style" pitchFamily="18" charset="0"/>
          </a:endParaRPr>
        </a:p>
      </dgm:t>
    </dgm:pt>
    <dgm:pt modelId="{49237651-30BA-4E53-AEF8-E49D8C095C7D}" type="parTrans" cxnId="{BC4978E4-7ECE-4567-8D95-B20BE16FA9CC}">
      <dgm:prSet/>
      <dgm:spPr/>
      <dgm:t>
        <a:bodyPr/>
        <a:lstStyle/>
        <a:p>
          <a:endParaRPr lang="ru-RU"/>
        </a:p>
      </dgm:t>
    </dgm:pt>
    <dgm:pt modelId="{5A038CC9-BEF9-420A-AE12-AA4AAA9E4CF6}" type="sibTrans" cxnId="{BC4978E4-7ECE-4567-8D95-B20BE16FA9CC}">
      <dgm:prSet/>
      <dgm:spPr>
        <a:ln w="38100">
          <a:solidFill>
            <a:srgbClr val="C00000"/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threePt" dir="t"/>
        </a:scene3d>
        <a:sp3d>
          <a:bevelT w="127000" h="127000"/>
          <a:bevelB w="127000" h="127000"/>
        </a:sp3d>
      </dgm:spPr>
      <dgm:t>
        <a:bodyPr/>
        <a:lstStyle/>
        <a:p>
          <a:endParaRPr lang="ru-RU"/>
        </a:p>
      </dgm:t>
    </dgm:pt>
    <dgm:pt modelId="{2E7F7AEC-9BE5-4C50-82AA-6ACD5D7A945E}">
      <dgm:prSet phldrT="[Текст]" custT="1"/>
      <dgm:spPr>
        <a:solidFill>
          <a:schemeClr val="accent2">
            <a:lumMod val="20000"/>
            <a:lumOff val="80000"/>
          </a:schemeClr>
        </a:solidFill>
        <a:ln>
          <a:solidFill>
            <a:srgbClr val="80000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254000" h="190500"/>
          <a:bevelB w="158750" h="127000"/>
        </a:sp3d>
      </dgm:spPr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Bookman Old Style" pitchFamily="18" charset="0"/>
            </a:rPr>
            <a:t>Публикации в средствах массовой информации</a:t>
          </a:r>
          <a:endParaRPr lang="ru-RU" sz="1400" b="1" dirty="0">
            <a:solidFill>
              <a:srgbClr val="002060"/>
            </a:solidFill>
            <a:latin typeface="Bookman Old Style" pitchFamily="18" charset="0"/>
          </a:endParaRPr>
        </a:p>
      </dgm:t>
    </dgm:pt>
    <dgm:pt modelId="{7560CE62-F4F2-40B7-8A39-27472DCE5BD2}" type="parTrans" cxnId="{B331582F-E575-4CBF-A1B9-BD54500CB520}">
      <dgm:prSet/>
      <dgm:spPr/>
      <dgm:t>
        <a:bodyPr/>
        <a:lstStyle/>
        <a:p>
          <a:endParaRPr lang="ru-RU"/>
        </a:p>
      </dgm:t>
    </dgm:pt>
    <dgm:pt modelId="{297A2E41-AE5B-4C13-B740-F99FB6260FEB}" type="sibTrans" cxnId="{B331582F-E575-4CBF-A1B9-BD54500CB520}">
      <dgm:prSet/>
      <dgm:spPr>
        <a:ln w="38100">
          <a:solidFill>
            <a:srgbClr val="C00000"/>
          </a:solidFill>
        </a:ln>
        <a:scene3d>
          <a:camera prst="orthographicFront"/>
          <a:lightRig rig="threePt" dir="t"/>
        </a:scene3d>
        <a:sp3d>
          <a:bevelT w="127000" h="127000"/>
          <a:bevelB w="127000" h="127000"/>
        </a:sp3d>
      </dgm:spPr>
      <dgm:t>
        <a:bodyPr/>
        <a:lstStyle/>
        <a:p>
          <a:endParaRPr lang="ru-RU"/>
        </a:p>
      </dgm:t>
    </dgm:pt>
    <dgm:pt modelId="{8781CB0E-2B79-426F-A164-41BD3C6D61CD}">
      <dgm:prSet phldrT="[Текст]" custT="1"/>
      <dgm:spPr>
        <a:solidFill>
          <a:schemeClr val="accent2">
            <a:lumMod val="20000"/>
            <a:lumOff val="80000"/>
          </a:schemeClr>
        </a:solidFill>
        <a:ln>
          <a:solidFill>
            <a:srgbClr val="80000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241300" h="203200"/>
          <a:bevelB w="139700" h="127000"/>
        </a:sp3d>
      </dgm:spPr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Bookman Old Style" pitchFamily="18" charset="0"/>
            </a:rPr>
            <a:t>Комплекты информационных плакатов и листков</a:t>
          </a:r>
          <a:endParaRPr lang="ru-RU" sz="1400" b="1" dirty="0">
            <a:solidFill>
              <a:srgbClr val="002060"/>
            </a:solidFill>
            <a:latin typeface="Bookman Old Style" pitchFamily="18" charset="0"/>
          </a:endParaRPr>
        </a:p>
      </dgm:t>
    </dgm:pt>
    <dgm:pt modelId="{25770CB6-5718-4989-914C-62DFCE916602}" type="parTrans" cxnId="{7DE393D1-71F0-4CE1-8873-D19B33D5DF37}">
      <dgm:prSet/>
      <dgm:spPr/>
      <dgm:t>
        <a:bodyPr/>
        <a:lstStyle/>
        <a:p>
          <a:endParaRPr lang="ru-RU"/>
        </a:p>
      </dgm:t>
    </dgm:pt>
    <dgm:pt modelId="{AC2435BD-EA06-42EB-A70A-E944269928A9}" type="sibTrans" cxnId="{7DE393D1-71F0-4CE1-8873-D19B33D5DF37}">
      <dgm:prSet/>
      <dgm:spPr>
        <a:ln w="38100">
          <a:solidFill>
            <a:srgbClr val="C00000"/>
          </a:solidFill>
        </a:ln>
        <a:scene3d>
          <a:camera prst="orthographicFront"/>
          <a:lightRig rig="threePt" dir="t"/>
        </a:scene3d>
        <a:sp3d>
          <a:bevelT w="127000" h="127000"/>
          <a:bevelB w="127000" h="127000"/>
        </a:sp3d>
      </dgm:spPr>
      <dgm:t>
        <a:bodyPr/>
        <a:lstStyle/>
        <a:p>
          <a:endParaRPr lang="ru-RU"/>
        </a:p>
      </dgm:t>
    </dgm:pt>
    <dgm:pt modelId="{BB07CB8F-48A9-4290-A786-EAD6891657DB}">
      <dgm:prSet phldrT="[Текст]" custT="1"/>
      <dgm:spPr>
        <a:solidFill>
          <a:schemeClr val="accent2">
            <a:lumMod val="20000"/>
            <a:lumOff val="80000"/>
          </a:schemeClr>
        </a:solidFill>
        <a:ln>
          <a:solidFill>
            <a:srgbClr val="80000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254000" h="190500"/>
          <a:bevelB w="127000" h="114300"/>
        </a:sp3d>
      </dgm:spPr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Bookman Old Style" pitchFamily="18" charset="0"/>
            </a:rPr>
            <a:t>Инструктивно-методические и селекторные совещания</a:t>
          </a:r>
          <a:endParaRPr lang="ru-RU" sz="1400" b="1" dirty="0">
            <a:solidFill>
              <a:srgbClr val="002060"/>
            </a:solidFill>
            <a:latin typeface="Bookman Old Style" pitchFamily="18" charset="0"/>
          </a:endParaRPr>
        </a:p>
      </dgm:t>
    </dgm:pt>
    <dgm:pt modelId="{1CF30E1E-A611-4CCB-9DE0-8FC38759CD8A}" type="parTrans" cxnId="{7CA36362-30CA-401B-8FF2-DADFB06D0D3A}">
      <dgm:prSet/>
      <dgm:spPr/>
      <dgm:t>
        <a:bodyPr/>
        <a:lstStyle/>
        <a:p>
          <a:endParaRPr lang="ru-RU"/>
        </a:p>
      </dgm:t>
    </dgm:pt>
    <dgm:pt modelId="{44E60689-0E4E-4647-B448-087F531FDE50}" type="sibTrans" cxnId="{7CA36362-30CA-401B-8FF2-DADFB06D0D3A}">
      <dgm:prSet/>
      <dgm:spPr>
        <a:ln w="38100">
          <a:solidFill>
            <a:srgbClr val="C00000"/>
          </a:solidFill>
        </a:ln>
        <a:scene3d>
          <a:camera prst="orthographicFront"/>
          <a:lightRig rig="threePt" dir="t"/>
        </a:scene3d>
        <a:sp3d>
          <a:bevelT w="127000" h="127000"/>
          <a:bevelB w="127000" h="127000"/>
        </a:sp3d>
      </dgm:spPr>
      <dgm:t>
        <a:bodyPr/>
        <a:lstStyle/>
        <a:p>
          <a:endParaRPr lang="ru-RU"/>
        </a:p>
      </dgm:t>
    </dgm:pt>
    <dgm:pt modelId="{F29F3E6C-B690-4448-9D49-A947B1605F41}">
      <dgm:prSet custT="1"/>
      <dgm:spPr>
        <a:solidFill>
          <a:schemeClr val="accent2">
            <a:lumMod val="20000"/>
            <a:lumOff val="80000"/>
          </a:schemeClr>
        </a:solidFill>
        <a:ln>
          <a:solidFill>
            <a:srgbClr val="80000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96850" h="177800"/>
          <a:bevelB w="114300" h="146050"/>
        </a:sp3d>
      </dgm:spPr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Bookman Old Style" pitchFamily="18" charset="0"/>
            </a:rPr>
            <a:t>Горячая линия по вопросам проведения ГИА</a:t>
          </a:r>
          <a:endParaRPr lang="ru-RU" sz="1400" b="1" dirty="0">
            <a:solidFill>
              <a:srgbClr val="002060"/>
            </a:solidFill>
            <a:latin typeface="Bookman Old Style" pitchFamily="18" charset="0"/>
          </a:endParaRPr>
        </a:p>
      </dgm:t>
    </dgm:pt>
    <dgm:pt modelId="{5028131D-DFFD-4DAD-8FDA-F521F59D8689}" type="parTrans" cxnId="{557207C8-E703-4BF4-9234-1CD98433EF4D}">
      <dgm:prSet/>
      <dgm:spPr/>
      <dgm:t>
        <a:bodyPr/>
        <a:lstStyle/>
        <a:p>
          <a:endParaRPr lang="ru-RU"/>
        </a:p>
      </dgm:t>
    </dgm:pt>
    <dgm:pt modelId="{50C0CFB1-C722-4F83-BF59-106B72A34ED1}" type="sibTrans" cxnId="{557207C8-E703-4BF4-9234-1CD98433EF4D}">
      <dgm:prSet/>
      <dgm:spPr>
        <a:ln w="38100">
          <a:solidFill>
            <a:srgbClr val="C00000"/>
          </a:solidFill>
        </a:ln>
        <a:scene3d>
          <a:camera prst="orthographicFront"/>
          <a:lightRig rig="threePt" dir="t"/>
        </a:scene3d>
        <a:sp3d>
          <a:bevelT w="127000" h="127000"/>
          <a:bevelB w="127000" h="127000"/>
        </a:sp3d>
      </dgm:spPr>
      <dgm:t>
        <a:bodyPr/>
        <a:lstStyle/>
        <a:p>
          <a:endParaRPr lang="ru-RU"/>
        </a:p>
      </dgm:t>
    </dgm:pt>
    <dgm:pt modelId="{C1F74533-7FB0-417D-AD8D-265B97DE6E60}">
      <dgm:prSet custT="1"/>
      <dgm:spPr>
        <a:solidFill>
          <a:schemeClr val="accent2">
            <a:lumMod val="20000"/>
            <a:lumOff val="80000"/>
          </a:schemeClr>
        </a:solidFill>
        <a:ln>
          <a:solidFill>
            <a:srgbClr val="80000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254000" h="196850"/>
          <a:bevelB w="120650" h="114300"/>
        </a:sp3d>
      </dgm:spPr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Bookman Old Style" pitchFamily="18" charset="0"/>
            </a:rPr>
            <a:t>Обучающие семинары</a:t>
          </a:r>
          <a:endParaRPr lang="ru-RU" sz="1400" b="1" dirty="0">
            <a:solidFill>
              <a:srgbClr val="002060"/>
            </a:solidFill>
            <a:latin typeface="Bookman Old Style" pitchFamily="18" charset="0"/>
          </a:endParaRPr>
        </a:p>
      </dgm:t>
    </dgm:pt>
    <dgm:pt modelId="{086862FE-BB44-48D3-824D-3693627B573C}" type="parTrans" cxnId="{2590F80E-DCDF-45B5-B008-58BC7F21DADC}">
      <dgm:prSet/>
      <dgm:spPr/>
      <dgm:t>
        <a:bodyPr/>
        <a:lstStyle/>
        <a:p>
          <a:endParaRPr lang="ru-RU"/>
        </a:p>
      </dgm:t>
    </dgm:pt>
    <dgm:pt modelId="{CC350B55-57FE-4C7B-BAFA-F5CB6EEF88C3}" type="sibTrans" cxnId="{2590F80E-DCDF-45B5-B008-58BC7F21DADC}">
      <dgm:prSet/>
      <dgm:spPr>
        <a:ln w="38100">
          <a:solidFill>
            <a:srgbClr val="C00000"/>
          </a:solidFill>
        </a:ln>
        <a:scene3d>
          <a:camera prst="orthographicFront"/>
          <a:lightRig rig="threePt" dir="t"/>
        </a:scene3d>
        <a:sp3d>
          <a:bevelT w="127000" h="127000"/>
          <a:bevelB w="127000" h="127000"/>
        </a:sp3d>
      </dgm:spPr>
      <dgm:t>
        <a:bodyPr/>
        <a:lstStyle/>
        <a:p>
          <a:endParaRPr lang="ru-RU"/>
        </a:p>
      </dgm:t>
    </dgm:pt>
    <dgm:pt modelId="{E87746E8-39CA-4F28-8C9C-C1445564670E}" type="pres">
      <dgm:prSet presAssocID="{165D6FD8-86CB-4D92-96E6-FAD65411518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EA1C930-6211-4E82-9D31-77E580718C01}" type="pres">
      <dgm:prSet presAssocID="{FC3B8ACD-C172-46A5-810C-1282C5F47EAE}" presName="node" presStyleLbl="node1" presStyleIdx="0" presStyleCnt="7" custScaleX="236783" custScaleY="131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5F9B9A-4957-48FC-9647-2B042B13C927}" type="pres">
      <dgm:prSet presAssocID="{FC3B8ACD-C172-46A5-810C-1282C5F47EAE}" presName="spNode" presStyleCnt="0"/>
      <dgm:spPr/>
    </dgm:pt>
    <dgm:pt modelId="{6A2421B7-184C-4D74-9790-12717CD5E300}" type="pres">
      <dgm:prSet presAssocID="{F2BE7B3E-DE02-49F9-83E6-E8C3DD4123FB}" presName="sibTrans" presStyleLbl="sibTrans1D1" presStyleIdx="0" presStyleCnt="7"/>
      <dgm:spPr/>
      <dgm:t>
        <a:bodyPr/>
        <a:lstStyle/>
        <a:p>
          <a:endParaRPr lang="ru-RU"/>
        </a:p>
      </dgm:t>
    </dgm:pt>
    <dgm:pt modelId="{D50F48D7-19ED-4879-BD74-1884DACE61C8}" type="pres">
      <dgm:prSet presAssocID="{D409184E-E0AC-43AE-BBBA-FBDF6FA68272}" presName="node" presStyleLbl="node1" presStyleIdx="1" presStyleCnt="7" custScaleX="169971" custScaleY="130337" custRadScaleRad="97908" custRadScaleInc="760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34A865-9839-4C39-8B16-EF56006DD1ED}" type="pres">
      <dgm:prSet presAssocID="{D409184E-E0AC-43AE-BBBA-FBDF6FA68272}" presName="spNode" presStyleCnt="0"/>
      <dgm:spPr/>
    </dgm:pt>
    <dgm:pt modelId="{0B626F80-4BC1-4A5D-A0FC-BF148DE8F878}" type="pres">
      <dgm:prSet presAssocID="{5A038CC9-BEF9-420A-AE12-AA4AAA9E4CF6}" presName="sibTrans" presStyleLbl="sibTrans1D1" presStyleIdx="1" presStyleCnt="7"/>
      <dgm:spPr/>
      <dgm:t>
        <a:bodyPr/>
        <a:lstStyle/>
        <a:p>
          <a:endParaRPr lang="ru-RU"/>
        </a:p>
      </dgm:t>
    </dgm:pt>
    <dgm:pt modelId="{9D759C71-8707-4CF3-8236-F41DCDBBBE0D}" type="pres">
      <dgm:prSet presAssocID="{F29F3E6C-B690-4448-9D49-A947B1605F41}" presName="node" presStyleLbl="node1" presStyleIdx="2" presStyleCnt="7" custScaleX="225513" custScaleY="1216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31E504-0D92-4AA6-A2D3-FAF1F2697608}" type="pres">
      <dgm:prSet presAssocID="{F29F3E6C-B690-4448-9D49-A947B1605F41}" presName="spNode" presStyleCnt="0"/>
      <dgm:spPr/>
    </dgm:pt>
    <dgm:pt modelId="{4D21D913-C298-41DE-962A-B653C55CFA5E}" type="pres">
      <dgm:prSet presAssocID="{50C0CFB1-C722-4F83-BF59-106B72A34ED1}" presName="sibTrans" presStyleLbl="sibTrans1D1" presStyleIdx="2" presStyleCnt="7"/>
      <dgm:spPr/>
      <dgm:t>
        <a:bodyPr/>
        <a:lstStyle/>
        <a:p>
          <a:endParaRPr lang="ru-RU"/>
        </a:p>
      </dgm:t>
    </dgm:pt>
    <dgm:pt modelId="{DDA4336A-6012-4AEB-B237-C6070552C83D}" type="pres">
      <dgm:prSet presAssocID="{2E7F7AEC-9BE5-4C50-82AA-6ACD5D7A945E}" presName="node" presStyleLbl="node1" presStyleIdx="3" presStyleCnt="7" custScaleX="193793" custScaleY="118834" custRadScaleRad="100652" custRadScaleInc="-548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DFBD56-92D3-4EE5-8447-CB7D2F286828}" type="pres">
      <dgm:prSet presAssocID="{2E7F7AEC-9BE5-4C50-82AA-6ACD5D7A945E}" presName="spNode" presStyleCnt="0"/>
      <dgm:spPr/>
    </dgm:pt>
    <dgm:pt modelId="{645B8C50-23CC-4BDC-B561-FC8FADE0923B}" type="pres">
      <dgm:prSet presAssocID="{297A2E41-AE5B-4C13-B740-F99FB6260FEB}" presName="sibTrans" presStyleLbl="sibTrans1D1" presStyleIdx="3" presStyleCnt="7"/>
      <dgm:spPr/>
      <dgm:t>
        <a:bodyPr/>
        <a:lstStyle/>
        <a:p>
          <a:endParaRPr lang="ru-RU"/>
        </a:p>
      </dgm:t>
    </dgm:pt>
    <dgm:pt modelId="{D887B0C4-5615-4F3F-91EC-128A45A01850}" type="pres">
      <dgm:prSet presAssocID="{8781CB0E-2B79-426F-A164-41BD3C6D61CD}" presName="node" presStyleLbl="node1" presStyleIdx="4" presStyleCnt="7" custScaleX="181602" custScaleY="128253" custRadScaleRad="100600" custRadScaleInc="448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F7A84B-9992-4EB8-8996-09543C72332D}" type="pres">
      <dgm:prSet presAssocID="{8781CB0E-2B79-426F-A164-41BD3C6D61CD}" presName="spNode" presStyleCnt="0"/>
      <dgm:spPr/>
    </dgm:pt>
    <dgm:pt modelId="{99C2C2D3-5EFA-482F-AECB-C7478543D2F6}" type="pres">
      <dgm:prSet presAssocID="{AC2435BD-EA06-42EB-A70A-E944269928A9}" presName="sibTrans" presStyleLbl="sibTrans1D1" presStyleIdx="4" presStyleCnt="7"/>
      <dgm:spPr/>
      <dgm:t>
        <a:bodyPr/>
        <a:lstStyle/>
        <a:p>
          <a:endParaRPr lang="ru-RU"/>
        </a:p>
      </dgm:t>
    </dgm:pt>
    <dgm:pt modelId="{A7B500A4-437B-49C0-BDA5-818843B4B1A5}" type="pres">
      <dgm:prSet presAssocID="{C1F74533-7FB0-417D-AD8D-265B97DE6E60}" presName="node" presStyleLbl="node1" presStyleIdx="5" presStyleCnt="7" custScaleX="230042" custScaleY="1216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318222-93C4-4357-9500-C5D65D32C351}" type="pres">
      <dgm:prSet presAssocID="{C1F74533-7FB0-417D-AD8D-265B97DE6E60}" presName="spNode" presStyleCnt="0"/>
      <dgm:spPr/>
    </dgm:pt>
    <dgm:pt modelId="{C6D45858-5E85-4059-BF38-C9C4788D0F8A}" type="pres">
      <dgm:prSet presAssocID="{CC350B55-57FE-4C7B-BAFA-F5CB6EEF88C3}" presName="sibTrans" presStyleLbl="sibTrans1D1" presStyleIdx="5" presStyleCnt="7"/>
      <dgm:spPr/>
      <dgm:t>
        <a:bodyPr/>
        <a:lstStyle/>
        <a:p>
          <a:endParaRPr lang="ru-RU"/>
        </a:p>
      </dgm:t>
    </dgm:pt>
    <dgm:pt modelId="{3B9F3737-7704-45BD-A729-47BDA4807EE9}" type="pres">
      <dgm:prSet presAssocID="{BB07CB8F-48A9-4290-A786-EAD6891657DB}" presName="node" presStyleLbl="node1" presStyleIdx="6" presStyleCnt="7" custScaleX="180053" custScaleY="133360" custRadScaleRad="102727" custRadScaleInc="-715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8F084F-A587-4E97-90F0-02FD206BE4B0}" type="pres">
      <dgm:prSet presAssocID="{BB07CB8F-48A9-4290-A786-EAD6891657DB}" presName="spNode" presStyleCnt="0"/>
      <dgm:spPr/>
    </dgm:pt>
    <dgm:pt modelId="{60D9B6D5-430D-4B06-994A-5D5EFAC13607}" type="pres">
      <dgm:prSet presAssocID="{44E60689-0E4E-4647-B448-087F531FDE50}" presName="sibTrans" presStyleLbl="sibTrans1D1" presStyleIdx="6" presStyleCnt="7"/>
      <dgm:spPr/>
      <dgm:t>
        <a:bodyPr/>
        <a:lstStyle/>
        <a:p>
          <a:endParaRPr lang="ru-RU"/>
        </a:p>
      </dgm:t>
    </dgm:pt>
  </dgm:ptLst>
  <dgm:cxnLst>
    <dgm:cxn modelId="{BC4978E4-7ECE-4567-8D95-B20BE16FA9CC}" srcId="{165D6FD8-86CB-4D92-96E6-FAD654115181}" destId="{D409184E-E0AC-43AE-BBBA-FBDF6FA68272}" srcOrd="1" destOrd="0" parTransId="{49237651-30BA-4E53-AEF8-E49D8C095C7D}" sibTransId="{5A038CC9-BEF9-420A-AE12-AA4AAA9E4CF6}"/>
    <dgm:cxn modelId="{F836911C-E588-47A0-881C-5D1A634ACDB8}" type="presOf" srcId="{F29F3E6C-B690-4448-9D49-A947B1605F41}" destId="{9D759C71-8707-4CF3-8236-F41DCDBBBE0D}" srcOrd="0" destOrd="0" presId="urn:microsoft.com/office/officeart/2005/8/layout/cycle6"/>
    <dgm:cxn modelId="{B1BBF6DA-59CE-4761-946D-B2F3898DFA06}" type="presOf" srcId="{F2BE7B3E-DE02-49F9-83E6-E8C3DD4123FB}" destId="{6A2421B7-184C-4D74-9790-12717CD5E300}" srcOrd="0" destOrd="0" presId="urn:microsoft.com/office/officeart/2005/8/layout/cycle6"/>
    <dgm:cxn modelId="{557207C8-E703-4BF4-9234-1CD98433EF4D}" srcId="{165D6FD8-86CB-4D92-96E6-FAD654115181}" destId="{F29F3E6C-B690-4448-9D49-A947B1605F41}" srcOrd="2" destOrd="0" parTransId="{5028131D-DFFD-4DAD-8FDA-F521F59D8689}" sibTransId="{50C0CFB1-C722-4F83-BF59-106B72A34ED1}"/>
    <dgm:cxn modelId="{3360A767-8862-4935-80F2-23270D59FC64}" type="presOf" srcId="{2E7F7AEC-9BE5-4C50-82AA-6ACD5D7A945E}" destId="{DDA4336A-6012-4AEB-B237-C6070552C83D}" srcOrd="0" destOrd="0" presId="urn:microsoft.com/office/officeart/2005/8/layout/cycle6"/>
    <dgm:cxn modelId="{7DE393D1-71F0-4CE1-8873-D19B33D5DF37}" srcId="{165D6FD8-86CB-4D92-96E6-FAD654115181}" destId="{8781CB0E-2B79-426F-A164-41BD3C6D61CD}" srcOrd="4" destOrd="0" parTransId="{25770CB6-5718-4989-914C-62DFCE916602}" sibTransId="{AC2435BD-EA06-42EB-A70A-E944269928A9}"/>
    <dgm:cxn modelId="{ADDAA5E9-9B66-4284-BC06-EC160E5E2A17}" type="presOf" srcId="{C1F74533-7FB0-417D-AD8D-265B97DE6E60}" destId="{A7B500A4-437B-49C0-BDA5-818843B4B1A5}" srcOrd="0" destOrd="0" presId="urn:microsoft.com/office/officeart/2005/8/layout/cycle6"/>
    <dgm:cxn modelId="{F9D549C1-F024-45C2-952C-3B36B3571157}" type="presOf" srcId="{8781CB0E-2B79-426F-A164-41BD3C6D61CD}" destId="{D887B0C4-5615-4F3F-91EC-128A45A01850}" srcOrd="0" destOrd="0" presId="urn:microsoft.com/office/officeart/2005/8/layout/cycle6"/>
    <dgm:cxn modelId="{5C8AEC5D-4810-4B84-94E7-3F57469141BA}" type="presOf" srcId="{44E60689-0E4E-4647-B448-087F531FDE50}" destId="{60D9B6D5-430D-4B06-994A-5D5EFAC13607}" srcOrd="0" destOrd="0" presId="urn:microsoft.com/office/officeart/2005/8/layout/cycle6"/>
    <dgm:cxn modelId="{4D03E069-31DD-4465-A0F3-986FD9885D0D}" type="presOf" srcId="{D409184E-E0AC-43AE-BBBA-FBDF6FA68272}" destId="{D50F48D7-19ED-4879-BD74-1884DACE61C8}" srcOrd="0" destOrd="0" presId="urn:microsoft.com/office/officeart/2005/8/layout/cycle6"/>
    <dgm:cxn modelId="{2590F80E-DCDF-45B5-B008-58BC7F21DADC}" srcId="{165D6FD8-86CB-4D92-96E6-FAD654115181}" destId="{C1F74533-7FB0-417D-AD8D-265B97DE6E60}" srcOrd="5" destOrd="0" parTransId="{086862FE-BB44-48D3-824D-3693627B573C}" sibTransId="{CC350B55-57FE-4C7B-BAFA-F5CB6EEF88C3}"/>
    <dgm:cxn modelId="{927A48C0-35B9-4722-B9AE-FC829B3AD5F3}" type="presOf" srcId="{BB07CB8F-48A9-4290-A786-EAD6891657DB}" destId="{3B9F3737-7704-45BD-A729-47BDA4807EE9}" srcOrd="0" destOrd="0" presId="urn:microsoft.com/office/officeart/2005/8/layout/cycle6"/>
    <dgm:cxn modelId="{4B69CAC1-0B95-4762-A996-D423B6F40AE4}" type="presOf" srcId="{CC350B55-57FE-4C7B-BAFA-F5CB6EEF88C3}" destId="{C6D45858-5E85-4059-BF38-C9C4788D0F8A}" srcOrd="0" destOrd="0" presId="urn:microsoft.com/office/officeart/2005/8/layout/cycle6"/>
    <dgm:cxn modelId="{8BFD4574-B1AA-4B06-AD8B-B43D7A3E71CC}" type="presOf" srcId="{297A2E41-AE5B-4C13-B740-F99FB6260FEB}" destId="{645B8C50-23CC-4BDC-B561-FC8FADE0923B}" srcOrd="0" destOrd="0" presId="urn:microsoft.com/office/officeart/2005/8/layout/cycle6"/>
    <dgm:cxn modelId="{25CF3CDF-5C24-47ED-92AF-3F08B8301A35}" type="presOf" srcId="{50C0CFB1-C722-4F83-BF59-106B72A34ED1}" destId="{4D21D913-C298-41DE-962A-B653C55CFA5E}" srcOrd="0" destOrd="0" presId="urn:microsoft.com/office/officeart/2005/8/layout/cycle6"/>
    <dgm:cxn modelId="{A89BBB5D-C53C-4784-B41D-4718987A70DE}" type="presOf" srcId="{FC3B8ACD-C172-46A5-810C-1282C5F47EAE}" destId="{BEA1C930-6211-4E82-9D31-77E580718C01}" srcOrd="0" destOrd="0" presId="urn:microsoft.com/office/officeart/2005/8/layout/cycle6"/>
    <dgm:cxn modelId="{B120341F-C43A-44C6-B1F3-7A16A4615C8F}" srcId="{165D6FD8-86CB-4D92-96E6-FAD654115181}" destId="{FC3B8ACD-C172-46A5-810C-1282C5F47EAE}" srcOrd="0" destOrd="0" parTransId="{EF77A32E-0B01-4150-BF0B-DA7F06C84EE5}" sibTransId="{F2BE7B3E-DE02-49F9-83E6-E8C3DD4123FB}"/>
    <dgm:cxn modelId="{E10C75D5-5F02-44AC-B343-1B2C606A236F}" type="presOf" srcId="{165D6FD8-86CB-4D92-96E6-FAD654115181}" destId="{E87746E8-39CA-4F28-8C9C-C1445564670E}" srcOrd="0" destOrd="0" presId="urn:microsoft.com/office/officeart/2005/8/layout/cycle6"/>
    <dgm:cxn modelId="{7E9EF337-E58A-44E9-AD18-D992F82B1AA0}" type="presOf" srcId="{5A038CC9-BEF9-420A-AE12-AA4AAA9E4CF6}" destId="{0B626F80-4BC1-4A5D-A0FC-BF148DE8F878}" srcOrd="0" destOrd="0" presId="urn:microsoft.com/office/officeart/2005/8/layout/cycle6"/>
    <dgm:cxn modelId="{424DBE9D-90EC-4B95-9923-5F82B234B86E}" type="presOf" srcId="{AC2435BD-EA06-42EB-A70A-E944269928A9}" destId="{99C2C2D3-5EFA-482F-AECB-C7478543D2F6}" srcOrd="0" destOrd="0" presId="urn:microsoft.com/office/officeart/2005/8/layout/cycle6"/>
    <dgm:cxn modelId="{7CA36362-30CA-401B-8FF2-DADFB06D0D3A}" srcId="{165D6FD8-86CB-4D92-96E6-FAD654115181}" destId="{BB07CB8F-48A9-4290-A786-EAD6891657DB}" srcOrd="6" destOrd="0" parTransId="{1CF30E1E-A611-4CCB-9DE0-8FC38759CD8A}" sibTransId="{44E60689-0E4E-4647-B448-087F531FDE50}"/>
    <dgm:cxn modelId="{B331582F-E575-4CBF-A1B9-BD54500CB520}" srcId="{165D6FD8-86CB-4D92-96E6-FAD654115181}" destId="{2E7F7AEC-9BE5-4C50-82AA-6ACD5D7A945E}" srcOrd="3" destOrd="0" parTransId="{7560CE62-F4F2-40B7-8A39-27472DCE5BD2}" sibTransId="{297A2E41-AE5B-4C13-B740-F99FB6260FEB}"/>
    <dgm:cxn modelId="{53686605-8DFC-4CA1-85C9-BF4377C40986}" type="presParOf" srcId="{E87746E8-39CA-4F28-8C9C-C1445564670E}" destId="{BEA1C930-6211-4E82-9D31-77E580718C01}" srcOrd="0" destOrd="0" presId="urn:microsoft.com/office/officeart/2005/8/layout/cycle6"/>
    <dgm:cxn modelId="{14CF2B23-01DA-49BD-9696-479E56E6A910}" type="presParOf" srcId="{E87746E8-39CA-4F28-8C9C-C1445564670E}" destId="{665F9B9A-4957-48FC-9647-2B042B13C927}" srcOrd="1" destOrd="0" presId="urn:microsoft.com/office/officeart/2005/8/layout/cycle6"/>
    <dgm:cxn modelId="{C59BB829-A349-4898-B6B4-8CF19080DEDB}" type="presParOf" srcId="{E87746E8-39CA-4F28-8C9C-C1445564670E}" destId="{6A2421B7-184C-4D74-9790-12717CD5E300}" srcOrd="2" destOrd="0" presId="urn:microsoft.com/office/officeart/2005/8/layout/cycle6"/>
    <dgm:cxn modelId="{50A65640-D8FA-4257-88A9-48352F5D9FE7}" type="presParOf" srcId="{E87746E8-39CA-4F28-8C9C-C1445564670E}" destId="{D50F48D7-19ED-4879-BD74-1884DACE61C8}" srcOrd="3" destOrd="0" presId="urn:microsoft.com/office/officeart/2005/8/layout/cycle6"/>
    <dgm:cxn modelId="{96A38B93-434A-4737-BC28-D93F2C2E9E8B}" type="presParOf" srcId="{E87746E8-39CA-4F28-8C9C-C1445564670E}" destId="{D834A865-9839-4C39-8B16-EF56006DD1ED}" srcOrd="4" destOrd="0" presId="urn:microsoft.com/office/officeart/2005/8/layout/cycle6"/>
    <dgm:cxn modelId="{F2BF96DE-A09C-41EC-AA78-19F034B9A69E}" type="presParOf" srcId="{E87746E8-39CA-4F28-8C9C-C1445564670E}" destId="{0B626F80-4BC1-4A5D-A0FC-BF148DE8F878}" srcOrd="5" destOrd="0" presId="urn:microsoft.com/office/officeart/2005/8/layout/cycle6"/>
    <dgm:cxn modelId="{98611848-9C65-4E9D-AB77-E3B6E42E7A09}" type="presParOf" srcId="{E87746E8-39CA-4F28-8C9C-C1445564670E}" destId="{9D759C71-8707-4CF3-8236-F41DCDBBBE0D}" srcOrd="6" destOrd="0" presId="urn:microsoft.com/office/officeart/2005/8/layout/cycle6"/>
    <dgm:cxn modelId="{938121A4-2028-4479-A94F-FB4D950C79EC}" type="presParOf" srcId="{E87746E8-39CA-4F28-8C9C-C1445564670E}" destId="{5931E504-0D92-4AA6-A2D3-FAF1F2697608}" srcOrd="7" destOrd="0" presId="urn:microsoft.com/office/officeart/2005/8/layout/cycle6"/>
    <dgm:cxn modelId="{06D2B8F4-9395-4C58-9F60-51E6D8A25A7F}" type="presParOf" srcId="{E87746E8-39CA-4F28-8C9C-C1445564670E}" destId="{4D21D913-C298-41DE-962A-B653C55CFA5E}" srcOrd="8" destOrd="0" presId="urn:microsoft.com/office/officeart/2005/8/layout/cycle6"/>
    <dgm:cxn modelId="{434B836F-BCB6-46DC-AA66-5AD836F8E880}" type="presParOf" srcId="{E87746E8-39CA-4F28-8C9C-C1445564670E}" destId="{DDA4336A-6012-4AEB-B237-C6070552C83D}" srcOrd="9" destOrd="0" presId="urn:microsoft.com/office/officeart/2005/8/layout/cycle6"/>
    <dgm:cxn modelId="{22353924-06E5-4FF0-9622-8B39B53F5BB1}" type="presParOf" srcId="{E87746E8-39CA-4F28-8C9C-C1445564670E}" destId="{1EDFBD56-92D3-4EE5-8447-CB7D2F286828}" srcOrd="10" destOrd="0" presId="urn:microsoft.com/office/officeart/2005/8/layout/cycle6"/>
    <dgm:cxn modelId="{CCD0C027-CDFC-49FA-90C9-EE1C0FDAD612}" type="presParOf" srcId="{E87746E8-39CA-4F28-8C9C-C1445564670E}" destId="{645B8C50-23CC-4BDC-B561-FC8FADE0923B}" srcOrd="11" destOrd="0" presId="urn:microsoft.com/office/officeart/2005/8/layout/cycle6"/>
    <dgm:cxn modelId="{7182F7EA-8E06-4EB8-85C8-FA2341CF932B}" type="presParOf" srcId="{E87746E8-39CA-4F28-8C9C-C1445564670E}" destId="{D887B0C4-5615-4F3F-91EC-128A45A01850}" srcOrd="12" destOrd="0" presId="urn:microsoft.com/office/officeart/2005/8/layout/cycle6"/>
    <dgm:cxn modelId="{5688A16C-9682-4854-999C-4C88D4779554}" type="presParOf" srcId="{E87746E8-39CA-4F28-8C9C-C1445564670E}" destId="{E5F7A84B-9992-4EB8-8996-09543C72332D}" srcOrd="13" destOrd="0" presId="urn:microsoft.com/office/officeart/2005/8/layout/cycle6"/>
    <dgm:cxn modelId="{327CDDE8-C91B-452C-8E37-0794B7EBD460}" type="presParOf" srcId="{E87746E8-39CA-4F28-8C9C-C1445564670E}" destId="{99C2C2D3-5EFA-482F-AECB-C7478543D2F6}" srcOrd="14" destOrd="0" presId="urn:microsoft.com/office/officeart/2005/8/layout/cycle6"/>
    <dgm:cxn modelId="{B516A429-081A-4C7C-BEED-AF4C941A66EF}" type="presParOf" srcId="{E87746E8-39CA-4F28-8C9C-C1445564670E}" destId="{A7B500A4-437B-49C0-BDA5-818843B4B1A5}" srcOrd="15" destOrd="0" presId="urn:microsoft.com/office/officeart/2005/8/layout/cycle6"/>
    <dgm:cxn modelId="{64BD37FD-7D16-4F53-A32B-8CBA26620B3D}" type="presParOf" srcId="{E87746E8-39CA-4F28-8C9C-C1445564670E}" destId="{E1318222-93C4-4357-9500-C5D65D32C351}" srcOrd="16" destOrd="0" presId="urn:microsoft.com/office/officeart/2005/8/layout/cycle6"/>
    <dgm:cxn modelId="{48A64E89-988E-43A2-BB23-1FBF157CC60F}" type="presParOf" srcId="{E87746E8-39CA-4F28-8C9C-C1445564670E}" destId="{C6D45858-5E85-4059-BF38-C9C4788D0F8A}" srcOrd="17" destOrd="0" presId="urn:microsoft.com/office/officeart/2005/8/layout/cycle6"/>
    <dgm:cxn modelId="{4793938A-9099-4BC5-81D3-83B9AB2E3BD3}" type="presParOf" srcId="{E87746E8-39CA-4F28-8C9C-C1445564670E}" destId="{3B9F3737-7704-45BD-A729-47BDA4807EE9}" srcOrd="18" destOrd="0" presId="urn:microsoft.com/office/officeart/2005/8/layout/cycle6"/>
    <dgm:cxn modelId="{03EB29B5-946D-4189-9182-34138C9AF55E}" type="presParOf" srcId="{E87746E8-39CA-4F28-8C9C-C1445564670E}" destId="{3F8F084F-A587-4E97-90F0-02FD206BE4B0}" srcOrd="19" destOrd="0" presId="urn:microsoft.com/office/officeart/2005/8/layout/cycle6"/>
    <dgm:cxn modelId="{64B1EC81-6490-45AC-B3E1-E6452F398702}" type="presParOf" srcId="{E87746E8-39CA-4F28-8C9C-C1445564670E}" destId="{60D9B6D5-430D-4B06-994A-5D5EFAC13607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1C930-6211-4E82-9D31-77E580718C01}">
      <dsp:nvSpPr>
        <dsp:cNvPr id="0" name=""/>
        <dsp:cNvSpPr/>
      </dsp:nvSpPr>
      <dsp:spPr>
        <a:xfrm>
          <a:off x="3049150" y="-111759"/>
          <a:ext cx="2785321" cy="1001818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rgbClr val="80000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215900" h="190500"/>
          <a:bevelB w="209550" h="20955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  <a:latin typeface="Bookman Old Style" pitchFamily="18" charset="0"/>
            </a:rPr>
            <a:t>Официальный сайт Министерства образования, науки и молодежи Республики Крым</a:t>
          </a:r>
          <a:endParaRPr lang="ru-RU" sz="1200" b="1" kern="1200" dirty="0">
            <a:solidFill>
              <a:srgbClr val="002060"/>
            </a:solidFill>
            <a:latin typeface="Bookman Old Style" pitchFamily="18" charset="0"/>
          </a:endParaRPr>
        </a:p>
      </dsp:txBody>
      <dsp:txXfrm>
        <a:off x="3098055" y="-62854"/>
        <a:ext cx="2687511" cy="904008"/>
      </dsp:txXfrm>
    </dsp:sp>
    <dsp:sp modelId="{6A2421B7-184C-4D74-9790-12717CD5E300}">
      <dsp:nvSpPr>
        <dsp:cNvPr id="0" name=""/>
        <dsp:cNvSpPr/>
      </dsp:nvSpPr>
      <dsp:spPr>
        <a:xfrm>
          <a:off x="2037683" y="653999"/>
          <a:ext cx="4365199" cy="4365199"/>
        </a:xfrm>
        <a:custGeom>
          <a:avLst/>
          <a:gdLst/>
          <a:ahLst/>
          <a:cxnLst/>
          <a:rect l="0" t="0" r="0" b="0"/>
          <a:pathLst>
            <a:path>
              <a:moveTo>
                <a:pt x="3174146" y="238229"/>
              </a:moveTo>
              <a:arcTo wR="2182599" hR="2182599" stAng="17821180" swAng="740479"/>
            </a:path>
          </a:pathLst>
        </a:custGeom>
        <a:noFill/>
        <a:ln w="38100" cap="flat" cmpd="sng" algn="ctr">
          <a:solidFill>
            <a:srgbClr val="C00000"/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33350"/>
          <a:bevelB w="127000" h="127000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0F48D7-19ED-4879-BD74-1884DACE61C8}">
      <dsp:nvSpPr>
        <dsp:cNvPr id="0" name=""/>
        <dsp:cNvSpPr/>
      </dsp:nvSpPr>
      <dsp:spPr>
        <a:xfrm>
          <a:off x="5370231" y="1152128"/>
          <a:ext cx="1999399" cy="996565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rgbClr val="80000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215900" h="228600"/>
          <a:bevelB w="107950" h="190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Bookman Old Style" pitchFamily="18" charset="0"/>
            </a:rPr>
            <a:t>Сайты МОУО</a:t>
          </a:r>
          <a:br>
            <a:rPr lang="ru-RU" sz="1400" b="1" kern="1200" dirty="0" smtClean="0">
              <a:solidFill>
                <a:srgbClr val="002060"/>
              </a:solidFill>
              <a:latin typeface="Bookman Old Style" pitchFamily="18" charset="0"/>
            </a:rPr>
          </a:br>
          <a:r>
            <a:rPr lang="ru-RU" sz="1400" b="1" kern="1200" dirty="0" smtClean="0">
              <a:solidFill>
                <a:srgbClr val="002060"/>
              </a:solidFill>
              <a:latin typeface="Bookman Old Style" pitchFamily="18" charset="0"/>
            </a:rPr>
            <a:t>и ОО</a:t>
          </a:r>
          <a:endParaRPr lang="ru-RU" sz="1400" b="1" kern="1200" dirty="0">
            <a:solidFill>
              <a:srgbClr val="002060"/>
            </a:solidFill>
            <a:latin typeface="Bookman Old Style" pitchFamily="18" charset="0"/>
          </a:endParaRPr>
        </a:p>
      </dsp:txBody>
      <dsp:txXfrm>
        <a:off x="5418879" y="1200776"/>
        <a:ext cx="1902103" cy="899269"/>
      </dsp:txXfrm>
    </dsp:sp>
    <dsp:sp modelId="{0B626F80-4BC1-4A5D-A0FC-BF148DE8F878}">
      <dsp:nvSpPr>
        <dsp:cNvPr id="0" name=""/>
        <dsp:cNvSpPr/>
      </dsp:nvSpPr>
      <dsp:spPr>
        <a:xfrm>
          <a:off x="2268294" y="609659"/>
          <a:ext cx="4365199" cy="4365199"/>
        </a:xfrm>
        <a:custGeom>
          <a:avLst/>
          <a:gdLst/>
          <a:ahLst/>
          <a:cxnLst/>
          <a:rect l="0" t="0" r="0" b="0"/>
          <a:pathLst>
            <a:path>
              <a:moveTo>
                <a:pt x="4269489" y="1543357"/>
              </a:moveTo>
              <a:arcTo wR="2182599" hR="2182599" stAng="20578169" swAng="699302"/>
            </a:path>
          </a:pathLst>
        </a:custGeom>
        <a:noFill/>
        <a:ln w="38100" cap="flat" cmpd="sng" algn="ctr">
          <a:solidFill>
            <a:srgbClr val="C00000"/>
          </a:solidFill>
          <a:prstDash val="solid"/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threePt" dir="t"/>
        </a:scene3d>
        <a:sp3d>
          <a:bevelT w="127000" h="127000"/>
          <a:bevelB w="127000" h="127000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759C71-8707-4CF3-8236-F41DCDBBBE0D}">
      <dsp:nvSpPr>
        <dsp:cNvPr id="0" name=""/>
        <dsp:cNvSpPr/>
      </dsp:nvSpPr>
      <dsp:spPr>
        <a:xfrm>
          <a:off x="5243312" y="2592290"/>
          <a:ext cx="2652750" cy="930266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rgbClr val="80000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96850" h="177800"/>
          <a:bevelB w="114300" h="14605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Bookman Old Style" pitchFamily="18" charset="0"/>
            </a:rPr>
            <a:t>Горячая линия по вопросам проведения ГИА</a:t>
          </a:r>
          <a:endParaRPr lang="ru-RU" sz="1400" b="1" kern="1200" dirty="0">
            <a:solidFill>
              <a:srgbClr val="002060"/>
            </a:solidFill>
            <a:latin typeface="Bookman Old Style" pitchFamily="18" charset="0"/>
          </a:endParaRPr>
        </a:p>
      </dsp:txBody>
      <dsp:txXfrm>
        <a:off x="5288724" y="2637702"/>
        <a:ext cx="2561926" cy="839442"/>
      </dsp:txXfrm>
    </dsp:sp>
    <dsp:sp modelId="{4D21D913-C298-41DE-962A-B653C55CFA5E}">
      <dsp:nvSpPr>
        <dsp:cNvPr id="0" name=""/>
        <dsp:cNvSpPr/>
      </dsp:nvSpPr>
      <dsp:spPr>
        <a:xfrm>
          <a:off x="2230069" y="451879"/>
          <a:ext cx="4365199" cy="4365199"/>
        </a:xfrm>
        <a:custGeom>
          <a:avLst/>
          <a:gdLst/>
          <a:ahLst/>
          <a:cxnLst/>
          <a:rect l="0" t="0" r="0" b="0"/>
          <a:pathLst>
            <a:path>
              <a:moveTo>
                <a:pt x="4174510" y="3074806"/>
              </a:moveTo>
              <a:arcTo wR="2182599" hR="2182599" stAng="1447700" swAng="699368"/>
            </a:path>
          </a:pathLst>
        </a:custGeom>
        <a:noFill/>
        <a:ln w="38100" cap="flat" cmpd="sng" algn="ctr">
          <a:solidFill>
            <a:srgbClr val="C00000"/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  <a:bevelB w="127000" h="127000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A4336A-6012-4AEB-B237-C6070552C83D}">
      <dsp:nvSpPr>
        <dsp:cNvPr id="0" name=""/>
        <dsp:cNvSpPr/>
      </dsp:nvSpPr>
      <dsp:spPr>
        <a:xfrm>
          <a:off x="4565737" y="3914393"/>
          <a:ext cx="2279622" cy="908612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rgbClr val="80000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254000" h="190500"/>
          <a:bevelB w="158750" h="1270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Bookman Old Style" pitchFamily="18" charset="0"/>
            </a:rPr>
            <a:t>Публикации в средствах массовой информации</a:t>
          </a:r>
          <a:endParaRPr lang="ru-RU" sz="1400" b="1" kern="1200" dirty="0">
            <a:solidFill>
              <a:srgbClr val="002060"/>
            </a:solidFill>
            <a:latin typeface="Bookman Old Style" pitchFamily="18" charset="0"/>
          </a:endParaRPr>
        </a:p>
      </dsp:txBody>
      <dsp:txXfrm>
        <a:off x="4610092" y="3958748"/>
        <a:ext cx="2190912" cy="819902"/>
      </dsp:txXfrm>
    </dsp:sp>
    <dsp:sp modelId="{645B8C50-23CC-4BDC-B561-FC8FADE0923B}">
      <dsp:nvSpPr>
        <dsp:cNvPr id="0" name=""/>
        <dsp:cNvSpPr/>
      </dsp:nvSpPr>
      <dsp:spPr>
        <a:xfrm>
          <a:off x="2268517" y="402894"/>
          <a:ext cx="4365199" cy="4365199"/>
        </a:xfrm>
        <a:custGeom>
          <a:avLst/>
          <a:gdLst/>
          <a:ahLst/>
          <a:cxnLst/>
          <a:rect l="0" t="0" r="0" b="0"/>
          <a:pathLst>
            <a:path>
              <a:moveTo>
                <a:pt x="2294576" y="4362324"/>
              </a:moveTo>
              <a:arcTo wR="2182599" hR="2182599" stAng="5223551" swAng="408820"/>
            </a:path>
          </a:pathLst>
        </a:custGeom>
        <a:noFill/>
        <a:ln w="38100" cap="flat" cmpd="sng" algn="ctr">
          <a:solidFill>
            <a:srgbClr val="C00000"/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  <a:bevelB w="127000" h="127000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87B0C4-5615-4F3F-91EC-128A45A01850}">
      <dsp:nvSpPr>
        <dsp:cNvPr id="0" name=""/>
        <dsp:cNvSpPr/>
      </dsp:nvSpPr>
      <dsp:spPr>
        <a:xfrm>
          <a:off x="2164840" y="3914390"/>
          <a:ext cx="2136217" cy="980631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rgbClr val="80000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241300" h="203200"/>
          <a:bevelB w="139700" h="1270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Bookman Old Style" pitchFamily="18" charset="0"/>
            </a:rPr>
            <a:t>Комплекты информационных плакатов и листков</a:t>
          </a:r>
          <a:endParaRPr lang="ru-RU" sz="1400" b="1" kern="1200" dirty="0">
            <a:solidFill>
              <a:srgbClr val="002060"/>
            </a:solidFill>
            <a:latin typeface="Bookman Old Style" pitchFamily="18" charset="0"/>
          </a:endParaRPr>
        </a:p>
      </dsp:txBody>
      <dsp:txXfrm>
        <a:off x="2212710" y="3962260"/>
        <a:ext cx="2040477" cy="884891"/>
      </dsp:txXfrm>
    </dsp:sp>
    <dsp:sp modelId="{99C2C2D3-5EFA-482F-AECB-C7478543D2F6}">
      <dsp:nvSpPr>
        <dsp:cNvPr id="0" name=""/>
        <dsp:cNvSpPr/>
      </dsp:nvSpPr>
      <dsp:spPr>
        <a:xfrm>
          <a:off x="2286057" y="446743"/>
          <a:ext cx="4365199" cy="4365199"/>
        </a:xfrm>
        <a:custGeom>
          <a:avLst/>
          <a:gdLst/>
          <a:ahLst/>
          <a:cxnLst/>
          <a:rect l="0" t="0" r="0" b="0"/>
          <a:pathLst>
            <a:path>
              <a:moveTo>
                <a:pt x="415738" y="3463982"/>
              </a:moveTo>
              <a:arcTo wR="2182599" hR="2182599" stAng="8642951" swAng="700477"/>
            </a:path>
          </a:pathLst>
        </a:custGeom>
        <a:noFill/>
        <a:ln w="38100" cap="flat" cmpd="sng" algn="ctr">
          <a:solidFill>
            <a:srgbClr val="C00000"/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  <a:bevelB w="127000" h="127000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B500A4-437B-49C0-BDA5-818843B4B1A5}">
      <dsp:nvSpPr>
        <dsp:cNvPr id="0" name=""/>
        <dsp:cNvSpPr/>
      </dsp:nvSpPr>
      <dsp:spPr>
        <a:xfrm>
          <a:off x="960920" y="2592290"/>
          <a:ext cx="2706025" cy="930266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rgbClr val="80000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254000" h="196850"/>
          <a:bevelB w="120650" h="1143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Bookman Old Style" pitchFamily="18" charset="0"/>
            </a:rPr>
            <a:t>Обучающие семинары</a:t>
          </a:r>
          <a:endParaRPr lang="ru-RU" sz="1400" b="1" kern="1200" dirty="0">
            <a:solidFill>
              <a:srgbClr val="002060"/>
            </a:solidFill>
            <a:latin typeface="Bookman Old Style" pitchFamily="18" charset="0"/>
          </a:endParaRPr>
        </a:p>
      </dsp:txBody>
      <dsp:txXfrm>
        <a:off x="1006332" y="2637702"/>
        <a:ext cx="2615201" cy="839442"/>
      </dsp:txXfrm>
    </dsp:sp>
    <dsp:sp modelId="{C6D45858-5E85-4059-BF38-C9C4788D0F8A}">
      <dsp:nvSpPr>
        <dsp:cNvPr id="0" name=""/>
        <dsp:cNvSpPr/>
      </dsp:nvSpPr>
      <dsp:spPr>
        <a:xfrm>
          <a:off x="2241074" y="128158"/>
          <a:ext cx="4365199" cy="4365199"/>
        </a:xfrm>
        <a:custGeom>
          <a:avLst/>
          <a:gdLst/>
          <a:ahLst/>
          <a:cxnLst/>
          <a:rect l="0" t="0" r="0" b="0"/>
          <a:pathLst>
            <a:path>
              <a:moveTo>
                <a:pt x="17589" y="2459132"/>
              </a:moveTo>
              <a:arcTo wR="2182599" hR="2182599" stAng="10363268" swAng="779891"/>
            </a:path>
          </a:pathLst>
        </a:custGeom>
        <a:noFill/>
        <a:ln w="38100" cap="flat" cmpd="sng" algn="ctr">
          <a:solidFill>
            <a:srgbClr val="C00000"/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  <a:bevelB w="127000" h="127000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9F3737-7704-45BD-A729-47BDA4807EE9}">
      <dsp:nvSpPr>
        <dsp:cNvPr id="0" name=""/>
        <dsp:cNvSpPr/>
      </dsp:nvSpPr>
      <dsp:spPr>
        <a:xfrm>
          <a:off x="1372751" y="1068555"/>
          <a:ext cx="2117996" cy="1019679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rgbClr val="80000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254000" h="190500"/>
          <a:bevelB w="127000" h="1143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Bookman Old Style" pitchFamily="18" charset="0"/>
            </a:rPr>
            <a:t>Инструктивно-методические и селекторные совещания</a:t>
          </a:r>
          <a:endParaRPr lang="ru-RU" sz="1400" b="1" kern="1200" dirty="0">
            <a:solidFill>
              <a:srgbClr val="002060"/>
            </a:solidFill>
            <a:latin typeface="Bookman Old Style" pitchFamily="18" charset="0"/>
          </a:endParaRPr>
        </a:p>
      </dsp:txBody>
      <dsp:txXfrm>
        <a:off x="1422528" y="1118332"/>
        <a:ext cx="2018442" cy="920125"/>
      </dsp:txXfrm>
    </dsp:sp>
    <dsp:sp modelId="{60D9B6D5-430D-4B06-994A-5D5EFAC13607}">
      <dsp:nvSpPr>
        <dsp:cNvPr id="0" name=""/>
        <dsp:cNvSpPr/>
      </dsp:nvSpPr>
      <dsp:spPr>
        <a:xfrm>
          <a:off x="2369517" y="669092"/>
          <a:ext cx="4365199" cy="4365199"/>
        </a:xfrm>
        <a:custGeom>
          <a:avLst/>
          <a:gdLst/>
          <a:ahLst/>
          <a:cxnLst/>
          <a:rect l="0" t="0" r="0" b="0"/>
          <a:pathLst>
            <a:path>
              <a:moveTo>
                <a:pt x="926828" y="397444"/>
              </a:moveTo>
              <a:arcTo wR="2182599" hR="2182599" stAng="14092527" swAng="541682"/>
            </a:path>
          </a:pathLst>
        </a:custGeom>
        <a:noFill/>
        <a:ln w="38100" cap="flat" cmpd="sng" algn="ctr">
          <a:solidFill>
            <a:srgbClr val="C00000"/>
          </a:solidFill>
          <a:prstDash val="solid"/>
        </a:ln>
        <a:effectLst/>
        <a:scene3d>
          <a:camera prst="orthographicFront"/>
          <a:lightRig rig="threePt" dir="t"/>
        </a:scene3d>
        <a:sp3d>
          <a:bevelT w="127000" h="127000"/>
          <a:bevelB w="127000" h="127000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F79D7-C51E-4D07-96B8-94E30A6A57C3}" type="datetimeFigureOut">
              <a:rPr lang="ru-RU" smtClean="0"/>
              <a:t>10.11.2015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F54C0-B70F-4A7A-BFE2-D8E9D5F5A3A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7267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F54C0-B70F-4A7A-BFE2-D8E9D5F5A3A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2230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F54C0-B70F-4A7A-BFE2-D8E9D5F5A3A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834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10.11.2015</a:t>
            </a:fld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69696"/>
            </a:gs>
            <a:gs pos="27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357917"/>
            <a:ext cx="6696744" cy="350313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Cambria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Cambria" pitchFamily="18" charset="0"/>
              </a:rPr>
            </a:b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>О </a:t>
            </a:r>
            <a:r>
              <a:rPr lang="ru-RU" sz="2600" b="1" dirty="0">
                <a:solidFill>
                  <a:srgbClr val="002060"/>
                </a:solidFill>
                <a:latin typeface="Bookman Old Style" pitchFamily="18" charset="0"/>
              </a:rPr>
              <a:t>подготовке к проведению </a:t>
            </a: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>государственной </a:t>
            </a:r>
            <a:r>
              <a:rPr lang="ru-RU" sz="2600" b="1" dirty="0">
                <a:solidFill>
                  <a:srgbClr val="002060"/>
                </a:solidFill>
                <a:latin typeface="Bookman Old Style" pitchFamily="18" charset="0"/>
              </a:rPr>
              <a:t>итоговой аттестации  по образовательным программам основного общего и среднего общего образования </a:t>
            </a: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>в 2015/2016 </a:t>
            </a:r>
            <a:r>
              <a:rPr lang="ru-RU" sz="2600" b="1" dirty="0">
                <a:solidFill>
                  <a:srgbClr val="002060"/>
                </a:solidFill>
                <a:latin typeface="Bookman Old Style" pitchFamily="18" charset="0"/>
              </a:rPr>
              <a:t>учебном году </a:t>
            </a: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>в республике Крым</a:t>
            </a:r>
            <a:endParaRPr lang="ru-RU" sz="2600" dirty="0">
              <a:latin typeface="Bookman Old Style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35696" y="5301208"/>
            <a:ext cx="640871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i="1" dirty="0" smtClean="0">
                <a:latin typeface="Cambria" pitchFamily="18" charset="0"/>
              </a:rPr>
              <a:t>ГОНЧАРОВА НАТАЛЬЯ ГЕОРГИЕВНА, </a:t>
            </a:r>
          </a:p>
          <a:p>
            <a:pPr algn="r"/>
            <a:r>
              <a:rPr lang="ru-RU" sz="1400" b="1" i="1" dirty="0" smtClean="0">
                <a:latin typeface="Cambria" pitchFamily="18" charset="0"/>
              </a:rPr>
              <a:t>министр образования, </a:t>
            </a:r>
          </a:p>
          <a:p>
            <a:pPr algn="r"/>
            <a:r>
              <a:rPr lang="ru-RU" sz="1400" b="1" i="1" dirty="0" smtClean="0">
                <a:latin typeface="Cambria" pitchFamily="18" charset="0"/>
              </a:rPr>
              <a:t>науки и молодежи Республики Крым</a:t>
            </a:r>
            <a:endParaRPr lang="ru-RU" sz="1400" b="1" i="1" dirty="0">
              <a:latin typeface="Cambria" pitchFamily="18" charset="0"/>
            </a:endParaRPr>
          </a:p>
        </p:txBody>
      </p:sp>
      <p:pic>
        <p:nvPicPr>
          <p:cNvPr id="1028" name="Picture 4" descr="\\192.168.0.250\Documents\_Логисты\bodnya\карта крыма\krim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80928"/>
            <a:ext cx="4057462" cy="310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bodnya\Desktop\Emblem_of_Crimea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736476" cy="839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99592" y="188639"/>
            <a:ext cx="79208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МИНИСТЕРСТВО ОБРАЗОВАНИЯ, НАУКИ И МОЛОДЕЖИ РЕСПУБЛИКИ КРЫМ</a:t>
            </a:r>
            <a:endParaRPr lang="ru-RU" sz="1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094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    </a:t>
            </a:r>
            <a:b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</a:br>
            <a:endParaRPr lang="ru-RU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уровень подготовки работников ППЭ;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психологическая подготовка выпускников;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уровень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подготовки экспертов предметных комиссий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по проверке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работ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ГВЭ;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контроль работы с РИС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на всех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уровнях;</a:t>
            </a: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1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отсутствие программного обеспечения по сопровождению ГВЭ;</a:t>
            </a: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о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тсутствие автономных источников электроэнергии.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 marL="114300" indent="0" algn="ctr">
              <a:buNone/>
            </a:pPr>
            <a:r>
              <a:rPr lang="ru-RU" sz="2600" b="1" dirty="0">
                <a:solidFill>
                  <a:srgbClr val="002060"/>
                </a:solidFill>
                <a:latin typeface="Bookman Old Style" pitchFamily="18" charset="0"/>
              </a:rPr>
              <a:t>Решение</a:t>
            </a:r>
            <a:endParaRPr lang="ru-RU" sz="2600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проведение обучающих семинаров для работников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ППЭ, членов ПК и школьных психологов;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разработка технологических карт для работников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ППЭ;</a:t>
            </a: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с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оздание сети защищенных каналов связи;</a:t>
            </a: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информационная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работа с выпускниками и их родителями (селекторные родительские собрания, брошюры и т.п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.).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endParaRPr lang="ru-RU" dirty="0"/>
          </a:p>
        </p:txBody>
      </p:sp>
      <p:pic>
        <p:nvPicPr>
          <p:cNvPr id="2050" name="Picture 2" descr="C:\Users\bodnya\Desktop\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57979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65483" y="457508"/>
            <a:ext cx="7882981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Bookman Old Style" pitchFamily="18" charset="0"/>
              </a:rPr>
              <a:t>Проблемные зоны,</a:t>
            </a:r>
            <a:r>
              <a:rPr lang="ru-RU" sz="2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Bookman Old Style" pitchFamily="18" charset="0"/>
              </a:rPr>
              <a:t>выявленные </a:t>
            </a:r>
            <a:r>
              <a:rPr lang="ru-RU" sz="2000" b="1" dirty="0">
                <a:solidFill>
                  <a:srgbClr val="002060"/>
                </a:solidFill>
                <a:latin typeface="Bookman Old Style" pitchFamily="18" charset="0"/>
              </a:rPr>
              <a:t>при подготовке и проведении </a:t>
            </a:r>
            <a:r>
              <a:rPr lang="ru-RU" sz="20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Bookman Old Style" pitchFamily="18" charset="0"/>
              </a:rPr>
              <a:t>ГИА-9, </a:t>
            </a:r>
            <a:r>
              <a:rPr lang="ru-RU" sz="2000" b="1" dirty="0">
                <a:solidFill>
                  <a:srgbClr val="002060"/>
                </a:solidFill>
                <a:latin typeface="Bookman Old Style" pitchFamily="18" charset="0"/>
              </a:rPr>
              <a:t>ГИА-11</a:t>
            </a:r>
            <a:endParaRPr lang="ru-RU" sz="20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66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Дорожная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карта</a:t>
            </a:r>
            <a:b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организации и проведения государственной итоговой аттестации по  образовательным программам основного общего и среднего общего образования в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Республике Крым в </a:t>
            </a:r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2016 году</a:t>
            </a:r>
            <a:endParaRPr lang="ru-RU" sz="1600" dirty="0"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6493" y="1700808"/>
            <a:ext cx="8435279" cy="4916760"/>
          </a:xfrm>
        </p:spPr>
        <p:txBody>
          <a:bodyPr>
            <a:no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1500" dirty="0" smtClean="0">
                <a:solidFill>
                  <a:srgbClr val="002060"/>
                </a:solidFill>
                <a:latin typeface="Bookman Old Style" pitchFamily="18" charset="0"/>
              </a:rPr>
              <a:t>проведен </a:t>
            </a:r>
            <a:r>
              <a:rPr lang="ru-RU" sz="1500" dirty="0">
                <a:solidFill>
                  <a:srgbClr val="002060"/>
                </a:solidFill>
                <a:latin typeface="Bookman Old Style" pitchFamily="18" charset="0"/>
              </a:rPr>
              <a:t>анализ результатов ГИА-11 и ГИА-9, </a:t>
            </a:r>
            <a:r>
              <a:rPr lang="ru-RU" sz="1500" dirty="0" smtClean="0">
                <a:solidFill>
                  <a:srgbClr val="002060"/>
                </a:solidFill>
                <a:latin typeface="Bookman Old Style" pitchFamily="18" charset="0"/>
              </a:rPr>
              <a:t>итоги ГИА-11 </a:t>
            </a:r>
            <a:r>
              <a:rPr lang="ru-RU" sz="1500" dirty="0">
                <a:solidFill>
                  <a:srgbClr val="002060"/>
                </a:solidFill>
                <a:latin typeface="Bookman Old Style" pitchFamily="18" charset="0"/>
              </a:rPr>
              <a:t>и ГИА-9 обсуждены на августовских педагогических </a:t>
            </a:r>
            <a:r>
              <a:rPr lang="ru-RU" sz="1500" dirty="0" smtClean="0">
                <a:solidFill>
                  <a:srgbClr val="002060"/>
                </a:solidFill>
                <a:latin typeface="Bookman Old Style" pitchFamily="18" charset="0"/>
              </a:rPr>
              <a:t>конференциях, </a:t>
            </a:r>
            <a:r>
              <a:rPr lang="ru-RU" sz="1500" dirty="0">
                <a:solidFill>
                  <a:srgbClr val="002060"/>
                </a:solidFill>
                <a:latin typeface="Bookman Old Style" pitchFamily="18" charset="0"/>
              </a:rPr>
              <a:t>заседаниях педагогических </a:t>
            </a:r>
            <a:r>
              <a:rPr lang="ru-RU" sz="1500" dirty="0" smtClean="0">
                <a:solidFill>
                  <a:srgbClr val="002060"/>
                </a:solidFill>
                <a:latin typeface="Bookman Old Style" pitchFamily="18" charset="0"/>
              </a:rPr>
              <a:t>советов;</a:t>
            </a:r>
            <a:endParaRPr lang="ru-RU" sz="1500" dirty="0">
              <a:solidFill>
                <a:srgbClr val="002060"/>
              </a:solidFill>
              <a:latin typeface="Bookman Old Style" pitchFamily="18" charset="0"/>
            </a:endParaRP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1500" dirty="0" smtClean="0">
                <a:solidFill>
                  <a:srgbClr val="002060"/>
                </a:solidFill>
                <a:latin typeface="Bookman Old Style" pitchFamily="18" charset="0"/>
              </a:rPr>
              <a:t>на </a:t>
            </a:r>
            <a:r>
              <a:rPr lang="ru-RU" sz="1500" dirty="0">
                <a:solidFill>
                  <a:srgbClr val="002060"/>
                </a:solidFill>
                <a:latin typeface="Bookman Old Style" pitchFamily="18" charset="0"/>
              </a:rPr>
              <a:t>основании проведенного анализа </a:t>
            </a:r>
            <a:r>
              <a:rPr lang="ru-RU" sz="1500" dirty="0" smtClean="0">
                <a:solidFill>
                  <a:srgbClr val="002060"/>
                </a:solidFill>
                <a:latin typeface="Bookman Old Style" pitchFamily="18" charset="0"/>
              </a:rPr>
              <a:t>созданы аналитические сборники результатов ЕГЭ и ГВЭ в </a:t>
            </a:r>
            <a:r>
              <a:rPr lang="ru-RU" sz="1500" dirty="0">
                <a:solidFill>
                  <a:srgbClr val="002060"/>
                </a:solidFill>
                <a:latin typeface="Bookman Old Style" pitchFamily="18" charset="0"/>
              </a:rPr>
              <a:t>Республике Крым в 2015 году;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1500" dirty="0" smtClean="0">
                <a:solidFill>
                  <a:srgbClr val="002060"/>
                </a:solidFill>
                <a:latin typeface="Bookman Old Style" pitchFamily="18" charset="0"/>
              </a:rPr>
              <a:t>подготовлены </a:t>
            </a:r>
            <a:r>
              <a:rPr lang="ru-RU" sz="1500" dirty="0">
                <a:solidFill>
                  <a:srgbClr val="002060"/>
                </a:solidFill>
                <a:latin typeface="Bookman Old Style" pitchFamily="18" charset="0"/>
              </a:rPr>
              <a:t>аналитические отчеты предметных комиссий Республики </a:t>
            </a:r>
            <a:r>
              <a:rPr lang="ru-RU" sz="1500" dirty="0" smtClean="0">
                <a:solidFill>
                  <a:srgbClr val="002060"/>
                </a:solidFill>
                <a:latin typeface="Bookman Old Style" pitchFamily="18" charset="0"/>
              </a:rPr>
              <a:t>Крым;</a:t>
            </a:r>
            <a:endParaRPr lang="ru-RU" sz="1500" dirty="0">
              <a:solidFill>
                <a:srgbClr val="002060"/>
              </a:solidFill>
              <a:latin typeface="Bookman Old Style" pitchFamily="18" charset="0"/>
            </a:endParaRP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1500" dirty="0" smtClean="0">
                <a:solidFill>
                  <a:srgbClr val="002060"/>
                </a:solidFill>
                <a:latin typeface="Bookman Old Style" pitchFamily="18" charset="0"/>
              </a:rPr>
              <a:t>организована </a:t>
            </a:r>
            <a:r>
              <a:rPr lang="ru-RU" sz="1500" dirty="0">
                <a:solidFill>
                  <a:srgbClr val="002060"/>
                </a:solidFill>
                <a:latin typeface="Bookman Old Style" pitchFamily="18" charset="0"/>
              </a:rPr>
              <a:t>работа с обучающимися, не получившими аттестат об основном общем или среднем общем образовании, по подготовке их к повторному прохождению ГИА по обязательным учебным предметам в дополнительные сроки</a:t>
            </a:r>
            <a:r>
              <a:rPr lang="ru-RU" sz="1500" dirty="0" smtClean="0">
                <a:solidFill>
                  <a:srgbClr val="002060"/>
                </a:solidFill>
                <a:latin typeface="Bookman Old Style" pitchFamily="18" charset="0"/>
              </a:rPr>
              <a:t>;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1500" dirty="0">
                <a:solidFill>
                  <a:srgbClr val="002060"/>
                </a:solidFill>
                <a:latin typeface="Bookman Old Style" pitchFamily="18" charset="0"/>
              </a:rPr>
              <a:t>проведены ГИА-9 и ГИА-11 в дополнительные сроки в августе, сентябре-октябре 2015г</a:t>
            </a:r>
            <a:r>
              <a:rPr lang="ru-RU" sz="1500" dirty="0" smtClean="0">
                <a:solidFill>
                  <a:srgbClr val="002060"/>
                </a:solidFill>
                <a:latin typeface="Bookman Old Style" pitchFamily="18" charset="0"/>
              </a:rPr>
              <a:t>.;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1500" dirty="0">
                <a:solidFill>
                  <a:srgbClr val="002060"/>
                </a:solidFill>
                <a:latin typeface="Bookman Old Style" pitchFamily="18" charset="0"/>
              </a:rPr>
              <a:t>обеспечена работа телефона «горячей линии» по вопросам ГИА, разработан официальный сайт ГКУ «Центр оценки и мониторинга качества образования</a:t>
            </a:r>
            <a:r>
              <a:rPr lang="ru-RU" sz="1500" dirty="0" smtClean="0">
                <a:solidFill>
                  <a:srgbClr val="002060"/>
                </a:solidFill>
                <a:latin typeface="Bookman Old Style" pitchFamily="18" charset="0"/>
              </a:rPr>
              <a:t>»;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1500" dirty="0">
                <a:solidFill>
                  <a:srgbClr val="002060"/>
                </a:solidFill>
                <a:latin typeface="Bookman Old Style" pitchFamily="18" charset="0"/>
              </a:rPr>
              <a:t>организован первичный сбор информации для формирования РИС ГИА-9 и ГИА-11 на 2015/2016 учебный год</a:t>
            </a:r>
            <a:r>
              <a:rPr lang="ru-RU" sz="1500" dirty="0" smtClean="0">
                <a:solidFill>
                  <a:srgbClr val="002060"/>
                </a:solidFill>
                <a:latin typeface="Bookman Old Style" pitchFamily="18" charset="0"/>
              </a:rPr>
              <a:t>;</a:t>
            </a:r>
            <a:endParaRPr lang="ru-RU" sz="1500" dirty="0">
              <a:solidFill>
                <a:srgbClr val="002060"/>
              </a:solidFill>
              <a:latin typeface="Bookman Old Style" pitchFamily="18" charset="0"/>
            </a:endParaRP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1500" dirty="0" smtClean="0">
                <a:solidFill>
                  <a:srgbClr val="002060"/>
                </a:solidFill>
                <a:latin typeface="Bookman Old Style" pitchFamily="18" charset="0"/>
              </a:rPr>
              <a:t>произведен </a:t>
            </a:r>
            <a:r>
              <a:rPr lang="ru-RU" sz="1500" dirty="0">
                <a:solidFill>
                  <a:srgbClr val="002060"/>
                </a:solidFill>
                <a:latin typeface="Bookman Old Style" pitchFamily="18" charset="0"/>
              </a:rPr>
              <a:t>расчет средств регионального бюджета на расходы, связанные с организацией ГИА-9 в форме ОГЭ и ГИА-11 в форме ЕГЭ и ГВЭ в Республике Крым в 2016 </a:t>
            </a:r>
            <a:r>
              <a:rPr lang="ru-RU" sz="1500" dirty="0" smtClean="0">
                <a:solidFill>
                  <a:srgbClr val="002060"/>
                </a:solidFill>
                <a:latin typeface="Bookman Old Style" pitchFamily="18" charset="0"/>
              </a:rPr>
              <a:t>году</a:t>
            </a:r>
            <a:r>
              <a:rPr lang="ru-RU" sz="1500" dirty="0">
                <a:solidFill>
                  <a:srgbClr val="002060"/>
                </a:solidFill>
                <a:latin typeface="Bookman Old Style" pitchFamily="18" charset="0"/>
              </a:rPr>
              <a:t>.</a:t>
            </a:r>
          </a:p>
        </p:txBody>
      </p:sp>
      <p:pic>
        <p:nvPicPr>
          <p:cNvPr id="2050" name="Picture 2" descr="C:\Users\bodnya\Desktop\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57979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62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    </a:t>
            </a:r>
            <a:b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</a:br>
            <a:endParaRPr lang="ru-RU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406614"/>
              </p:ext>
            </p:extLst>
          </p:nvPr>
        </p:nvGraphicFramePr>
        <p:xfrm>
          <a:off x="486492" y="1844823"/>
          <a:ext cx="8189965" cy="44644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2706"/>
                <a:gridCol w="1151129"/>
                <a:gridCol w="971343"/>
                <a:gridCol w="1091483"/>
                <a:gridCol w="2653304"/>
              </a:tblGrid>
              <a:tr h="8847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Вид нарушений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Нарушение 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Порядка </a:t>
                      </a:r>
                      <a:r>
                        <a:rPr lang="ru-RU" sz="10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проведения ГИА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На пунктах ГВЭ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На пунктах ЕГЭ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Принятые меры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191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Наличие мобильных телефонов и иных средств связи</a:t>
                      </a:r>
                      <a:endParaRPr lang="ru-RU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Bookman Old Style" pitchFamily="18" charset="0"/>
                        </a:rPr>
                        <a:t>п. 45</a:t>
                      </a:r>
                      <a:endParaRPr lang="ru-RU" sz="2000" b="1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7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  <a:endParaRPr lang="ru-RU" sz="2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Участник удален с экзамена, результат аннулирован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1968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Наличие справочных материалов и письменных заметок</a:t>
                      </a:r>
                      <a:endParaRPr lang="ru-RU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Bookman Old Style" pitchFamily="18" charset="0"/>
                        </a:rPr>
                        <a:t>п. 45</a:t>
                      </a:r>
                      <a:endParaRPr lang="ru-RU" sz="2000" b="1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16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7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Участники удалены с экзамена, результаты аннулированы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191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Присутствие постороннего участника, вместо заявленного</a:t>
                      </a:r>
                      <a:endParaRPr lang="ru-RU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Bookman Old Style" pitchFamily="18" charset="0"/>
                        </a:rPr>
                        <a:t>п. 71</a:t>
                      </a:r>
                      <a:endParaRPr lang="ru-RU" sz="2000" b="1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-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Участник удален с экзамена, результат работы аннулирован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pic>
        <p:nvPicPr>
          <p:cNvPr id="2050" name="Picture 2" descr="C:\Users\bodnya\Desktop\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57979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43608" y="1067544"/>
            <a:ext cx="75138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002060"/>
                </a:solidFill>
                <a:latin typeface="Bookman Old Style" pitchFamily="18" charset="0"/>
              </a:rPr>
              <a:t>Нарушения </a:t>
            </a:r>
            <a:r>
              <a:rPr lang="ru-RU" sz="2200" b="1" dirty="0" smtClean="0">
                <a:solidFill>
                  <a:srgbClr val="002060"/>
                </a:solidFill>
                <a:latin typeface="Bookman Old Style" pitchFamily="18" charset="0"/>
              </a:rPr>
              <a:t>Порядка проведения ГИА</a:t>
            </a:r>
            <a:endParaRPr lang="ru-RU" sz="22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27584" y="11663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      </a:t>
            </a:r>
            <a:r>
              <a:rPr lang="ru-RU" sz="2200" b="1" dirty="0" smtClean="0">
                <a:solidFill>
                  <a:srgbClr val="002060"/>
                </a:solidFill>
              </a:rPr>
              <a:t>Контрольно-надзорные мероприятия на региональном уровне</a:t>
            </a:r>
            <a:endParaRPr lang="ru-RU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38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    </a:t>
            </a:r>
            <a:b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Анализ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результатов ЕГЭ в различных разрезах</a:t>
            </a: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:</a:t>
            </a:r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количество пересдач участников ГИА в 2015 году, </a:t>
            </a:r>
            <a:b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не преодолевших минимальный порог по обязательным учебным предметам</a:t>
            </a:r>
            <a:r>
              <a:rPr lang="ru-RU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/>
            </a:r>
            <a:br>
              <a:rPr lang="ru-RU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</a:br>
            <a:endParaRPr lang="ru-RU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1676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sz="2200" b="1" dirty="0" smtClean="0">
                <a:solidFill>
                  <a:srgbClr val="800000"/>
                </a:solidFill>
                <a:latin typeface="Bookman Old Style" pitchFamily="18" charset="0"/>
              </a:rPr>
              <a:t>ЕГЭ</a:t>
            </a:r>
            <a:r>
              <a:rPr lang="ru-RU" dirty="0" smtClean="0"/>
              <a:t>        </a:t>
            </a:r>
            <a:r>
              <a:rPr lang="ru-RU" sz="2200" b="1" dirty="0" err="1" smtClean="0">
                <a:solidFill>
                  <a:srgbClr val="800000"/>
                </a:solidFill>
                <a:latin typeface="Bookman Old Style" pitchFamily="18" charset="0"/>
              </a:rPr>
              <a:t>ЕГЭ</a:t>
            </a:r>
            <a:endParaRPr lang="ru-RU" sz="2200" b="1" dirty="0" smtClean="0">
              <a:solidFill>
                <a:srgbClr val="800000"/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latin typeface="Bookman Old Style" pitchFamily="18" charset="0"/>
              </a:rPr>
              <a:t>Всего пересдач: </a:t>
            </a:r>
            <a:r>
              <a:rPr lang="ru-RU" sz="1800" b="1" dirty="0" smtClean="0">
                <a:solidFill>
                  <a:srgbClr val="002060"/>
                </a:solidFill>
                <a:latin typeface="Bookman Old Style" pitchFamily="18" charset="0"/>
              </a:rPr>
              <a:t>83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latin typeface="Bookman Old Style" pitchFamily="18" charset="0"/>
              </a:rPr>
              <a:t>Из них успешных: </a:t>
            </a:r>
            <a:r>
              <a:rPr lang="ru-RU" sz="1800" b="1" dirty="0" smtClean="0">
                <a:solidFill>
                  <a:srgbClr val="002060"/>
                </a:solidFill>
                <a:latin typeface="Bookman Old Style" pitchFamily="18" charset="0"/>
              </a:rPr>
              <a:t>54</a:t>
            </a:r>
            <a:r>
              <a:rPr lang="ru-RU" sz="1800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br>
              <a:rPr lang="ru-RU" sz="1800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1800" b="1" i="1" dirty="0" smtClean="0">
                <a:solidFill>
                  <a:srgbClr val="002060"/>
                </a:solidFill>
                <a:latin typeface="Bookman Old Style" pitchFamily="18" charset="0"/>
              </a:rPr>
              <a:t>(в том числе </a:t>
            </a:r>
            <a:r>
              <a:rPr lang="ru-RU" sz="2000" b="1" i="1" dirty="0" smtClean="0">
                <a:solidFill>
                  <a:srgbClr val="002060"/>
                </a:solidFill>
                <a:latin typeface="Bookman Old Style" pitchFamily="18" charset="0"/>
              </a:rPr>
              <a:t>4</a:t>
            </a:r>
            <a:r>
              <a:rPr lang="ru-RU" sz="1800" b="1" i="1" dirty="0" smtClean="0">
                <a:solidFill>
                  <a:srgbClr val="002060"/>
                </a:solidFill>
                <a:latin typeface="Bookman Old Style" pitchFamily="18" charset="0"/>
              </a:rPr>
              <a:t> с повышением балла более чем на 10)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latin typeface="Bookman Old Style" pitchFamily="18" charset="0"/>
              </a:rPr>
              <a:t>С изменением уровня ЕГЭ по математике с профильного на базовый – </a:t>
            </a:r>
            <a:r>
              <a:rPr lang="ru-RU" sz="1800" b="1" dirty="0" smtClean="0">
                <a:solidFill>
                  <a:srgbClr val="002060"/>
                </a:solidFill>
                <a:latin typeface="Bookman Old Style" pitchFamily="18" charset="0"/>
              </a:rPr>
              <a:t>51</a:t>
            </a:r>
            <a:r>
              <a:rPr lang="ru-RU" sz="1800" dirty="0" smtClean="0">
                <a:solidFill>
                  <a:srgbClr val="002060"/>
                </a:solidFill>
                <a:latin typeface="Bookman Old Style" pitchFamily="18" charset="0"/>
              </a:rPr>
              <a:t> (успешных-</a:t>
            </a:r>
            <a:r>
              <a:rPr lang="ru-RU" sz="1800" b="1" dirty="0" smtClean="0">
                <a:solidFill>
                  <a:srgbClr val="002060"/>
                </a:solidFill>
                <a:latin typeface="Bookman Old Style" pitchFamily="18" charset="0"/>
              </a:rPr>
              <a:t>42</a:t>
            </a:r>
            <a:r>
              <a:rPr lang="ru-RU" sz="1800" dirty="0" smtClean="0">
                <a:solidFill>
                  <a:srgbClr val="002060"/>
                </a:solidFill>
                <a:latin typeface="Bookman Old Style" pitchFamily="18" charset="0"/>
              </a:rPr>
              <a:t>)</a:t>
            </a:r>
          </a:p>
          <a:p>
            <a:pPr marL="114300" indent="0">
              <a:buNone/>
            </a:pPr>
            <a:endParaRPr lang="ru-RU" sz="2200" b="1" dirty="0" smtClean="0">
              <a:solidFill>
                <a:srgbClr val="800000"/>
              </a:solidFill>
              <a:latin typeface="Bookman Old Style" pitchFamily="18" charset="0"/>
            </a:endParaRPr>
          </a:p>
          <a:p>
            <a:pPr marL="114300" indent="0">
              <a:buNone/>
            </a:pPr>
            <a:r>
              <a:rPr lang="ru-RU" sz="2200" b="1" dirty="0" smtClean="0">
                <a:solidFill>
                  <a:srgbClr val="800000"/>
                </a:solidFill>
                <a:latin typeface="Bookman Old Style" pitchFamily="18" charset="0"/>
              </a:rPr>
              <a:t>ЕГЭ</a:t>
            </a:r>
            <a:r>
              <a:rPr lang="ru-RU" sz="1600" dirty="0" smtClean="0"/>
              <a:t>            </a:t>
            </a:r>
            <a:r>
              <a:rPr lang="ru-RU" sz="2200" b="1" dirty="0" smtClean="0">
                <a:solidFill>
                  <a:srgbClr val="800000"/>
                </a:solidFill>
                <a:latin typeface="Bookman Old Style" pitchFamily="18" charset="0"/>
              </a:rPr>
              <a:t>ГВЭ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latin typeface="Bookman Old Style" pitchFamily="18" charset="0"/>
              </a:rPr>
              <a:t>Всего пересдач: </a:t>
            </a:r>
            <a:r>
              <a:rPr lang="ru-RU" sz="1800" b="1" dirty="0" smtClean="0">
                <a:solidFill>
                  <a:srgbClr val="002060"/>
                </a:solidFill>
                <a:latin typeface="Bookman Old Style" pitchFamily="18" charset="0"/>
              </a:rPr>
              <a:t>12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latin typeface="Bookman Old Style" pitchFamily="18" charset="0"/>
              </a:rPr>
              <a:t>Из них успешных: </a:t>
            </a:r>
            <a:r>
              <a:rPr lang="ru-RU" sz="1800" b="1" dirty="0" smtClean="0">
                <a:solidFill>
                  <a:srgbClr val="002060"/>
                </a:solidFill>
                <a:latin typeface="Bookman Old Style" pitchFamily="18" charset="0"/>
              </a:rPr>
              <a:t>9</a:t>
            </a:r>
          </a:p>
          <a:p>
            <a:pPr marL="114300" indent="0">
              <a:buNone/>
            </a:pPr>
            <a:endParaRPr lang="ru-RU" sz="2200" b="1" dirty="0" smtClean="0">
              <a:solidFill>
                <a:srgbClr val="800000"/>
              </a:solidFill>
              <a:latin typeface="Bookman Old Style" pitchFamily="18" charset="0"/>
            </a:endParaRPr>
          </a:p>
          <a:p>
            <a:pPr marL="114300" indent="0">
              <a:buNone/>
            </a:pPr>
            <a:r>
              <a:rPr lang="ru-RU" sz="2200" b="1" dirty="0" smtClean="0">
                <a:solidFill>
                  <a:srgbClr val="800000"/>
                </a:solidFill>
                <a:latin typeface="Bookman Old Style" pitchFamily="18" charset="0"/>
              </a:rPr>
              <a:t>ГВЭ</a:t>
            </a:r>
            <a:r>
              <a:rPr lang="ru-RU" sz="1600" dirty="0" smtClean="0"/>
              <a:t>            </a:t>
            </a:r>
            <a:r>
              <a:rPr lang="ru-RU" sz="2200" b="1" dirty="0" smtClean="0">
                <a:solidFill>
                  <a:srgbClr val="800000"/>
                </a:solidFill>
                <a:latin typeface="Bookman Old Style" pitchFamily="18" charset="0"/>
              </a:rPr>
              <a:t>ЕГЭ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latin typeface="Bookman Old Style" pitchFamily="18" charset="0"/>
              </a:rPr>
              <a:t>Всего пересдач: </a:t>
            </a:r>
            <a:r>
              <a:rPr lang="ru-RU" sz="1800" b="1" dirty="0" smtClean="0">
                <a:solidFill>
                  <a:srgbClr val="002060"/>
                </a:solidFill>
                <a:latin typeface="Bookman Old Style" pitchFamily="18" charset="0"/>
              </a:rPr>
              <a:t>3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latin typeface="Bookman Old Style" pitchFamily="18" charset="0"/>
              </a:rPr>
              <a:t>Из них успешных: </a:t>
            </a:r>
            <a:r>
              <a:rPr lang="ru-RU" sz="1800" b="1" dirty="0" smtClean="0">
                <a:solidFill>
                  <a:srgbClr val="002060"/>
                </a:solidFill>
                <a:latin typeface="Bookman Old Style" pitchFamily="18" charset="0"/>
              </a:rPr>
              <a:t>1</a:t>
            </a:r>
          </a:p>
          <a:p>
            <a:pPr marL="114300" indent="0">
              <a:buNone/>
            </a:pPr>
            <a:endParaRPr lang="ru-RU" sz="16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marL="114300" indent="0">
              <a:buNone/>
            </a:pPr>
            <a:endParaRPr lang="ru-RU" sz="1600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sz="2200" b="1" dirty="0" smtClean="0">
              <a:solidFill>
                <a:srgbClr val="800000"/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sz="2200" b="1" dirty="0">
              <a:solidFill>
                <a:srgbClr val="800000"/>
              </a:solidFill>
              <a:latin typeface="Bookman Old Style" pitchFamily="18" charset="0"/>
            </a:endParaRPr>
          </a:p>
        </p:txBody>
      </p:sp>
      <p:pic>
        <p:nvPicPr>
          <p:cNvPr id="2050" name="Picture 2" descr="C:\Users\bodnya\Desktop\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57979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трелка вправо 3"/>
          <p:cNvSpPr/>
          <p:nvPr/>
        </p:nvSpPr>
        <p:spPr>
          <a:xfrm>
            <a:off x="1331640" y="1876888"/>
            <a:ext cx="504056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1331640" y="4066776"/>
            <a:ext cx="504056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1365968" y="5368560"/>
            <a:ext cx="504056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435215"/>
              </p:ext>
            </p:extLst>
          </p:nvPr>
        </p:nvGraphicFramePr>
        <p:xfrm>
          <a:off x="3851920" y="4054200"/>
          <a:ext cx="4860033" cy="2154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872208"/>
                <a:gridCol w="2051721"/>
              </a:tblGrid>
              <a:tr h="382912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Не преодолели минимальный порог</a:t>
                      </a:r>
                      <a:endParaRPr lang="ru-RU" sz="1600" dirty="0">
                        <a:solidFill>
                          <a:srgbClr val="8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8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Русский</a:t>
                      </a:r>
                      <a:r>
                        <a:rPr lang="ru-RU" sz="1500" b="1" i="1" baseline="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 язык</a:t>
                      </a:r>
                      <a:endParaRPr lang="ru-RU" sz="1500" b="1" i="1" dirty="0">
                        <a:solidFill>
                          <a:srgbClr val="8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Математика</a:t>
                      </a:r>
                      <a:endParaRPr lang="ru-RU" sz="1500" b="1" i="1" dirty="0">
                        <a:solidFill>
                          <a:srgbClr val="8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ЕГЭ</a:t>
                      </a:r>
                      <a:endParaRPr lang="ru-RU" sz="1500" b="1" dirty="0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4</a:t>
                      </a:r>
                      <a:r>
                        <a:rPr lang="ru-RU" sz="15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 </a:t>
                      </a:r>
                      <a:br>
                        <a:rPr lang="ru-RU" sz="15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</a:br>
                      <a:r>
                        <a:rPr lang="ru-RU" sz="13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(из </a:t>
                      </a:r>
                      <a:r>
                        <a:rPr lang="ru-RU" sz="1300" b="1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856</a:t>
                      </a:r>
                      <a:r>
                        <a:rPr lang="ru-RU" sz="13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 участников)</a:t>
                      </a:r>
                      <a:endParaRPr lang="ru-RU" sz="1300" dirty="0">
                        <a:solidFill>
                          <a:srgbClr val="8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85</a:t>
                      </a:r>
                      <a:r>
                        <a:rPr lang="ru-RU" sz="15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 </a:t>
                      </a:r>
                      <a:br>
                        <a:rPr lang="ru-RU" sz="15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</a:br>
                      <a:r>
                        <a:rPr lang="ru-RU" sz="1300" kern="12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(из </a:t>
                      </a:r>
                      <a:r>
                        <a:rPr lang="ru-RU" sz="1300" b="1" kern="12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640</a:t>
                      </a:r>
                      <a:r>
                        <a:rPr lang="ru-RU" sz="1300" kern="12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участников)</a:t>
                      </a:r>
                      <a:endParaRPr lang="ru-RU" sz="1300" kern="1200" dirty="0">
                        <a:solidFill>
                          <a:srgbClr val="8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ГВЭ-11</a:t>
                      </a:r>
                      <a:endParaRPr lang="ru-RU" sz="1500" b="1" dirty="0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179</a:t>
                      </a:r>
                      <a:r>
                        <a:rPr lang="ru-RU" sz="15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 </a:t>
                      </a:r>
                      <a:br>
                        <a:rPr lang="ru-RU" sz="15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</a:br>
                      <a:r>
                        <a:rPr lang="ru-RU" sz="1100" kern="12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(из </a:t>
                      </a:r>
                      <a:r>
                        <a:rPr lang="ru-RU" sz="1100" b="1" kern="12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10887</a:t>
                      </a:r>
                      <a:r>
                        <a:rPr lang="ru-RU" sz="1100" kern="12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участников)</a:t>
                      </a:r>
                      <a:endParaRPr lang="ru-RU" sz="1100" kern="1200" dirty="0">
                        <a:solidFill>
                          <a:srgbClr val="8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422</a:t>
                      </a:r>
                      <a:r>
                        <a:rPr lang="ru-RU" sz="15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 </a:t>
                      </a:r>
                      <a:br>
                        <a:rPr lang="ru-RU" sz="15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</a:br>
                      <a:r>
                        <a:rPr lang="ru-RU" sz="1200" kern="12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(из </a:t>
                      </a:r>
                      <a:r>
                        <a:rPr lang="ru-RU" sz="1200" b="1" kern="12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11359</a:t>
                      </a:r>
                      <a:r>
                        <a:rPr lang="ru-RU" sz="1200" kern="1200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участников)</a:t>
                      </a:r>
                      <a:endParaRPr lang="ru-RU" sz="1200" kern="1200" dirty="0">
                        <a:solidFill>
                          <a:srgbClr val="8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62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    </a:t>
            </a:r>
            <a:b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</a:br>
            <a:endParaRPr lang="ru-RU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198"/>
            <a:ext cx="8229600" cy="4997153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ЕГЭ</a:t>
            </a:r>
          </a:p>
          <a:p>
            <a:pPr marL="114300" indent="0" algn="ctr">
              <a:buNone/>
            </a:pP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marL="114300" indent="0" algn="ctr">
              <a:buNone/>
            </a:pP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marL="114300" indent="0" algn="ctr">
              <a:buNone/>
            </a:pP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marL="114300" indent="0" algn="ctr">
              <a:buNone/>
            </a:pP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marL="114300" indent="0" algn="ctr">
              <a:buNone/>
            </a:pP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marL="114300" indent="0" algn="ctr">
              <a:buNone/>
            </a:pP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marL="114300" indent="0" algn="ctr">
              <a:buNone/>
            </a:pP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marL="114300" indent="0" algn="ctr">
              <a:buNone/>
            </a:pP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marL="114300" indent="0">
              <a:buNone/>
            </a:pPr>
            <a:endParaRPr lang="ru-RU" sz="1600" dirty="0" smtClean="0">
              <a:latin typeface="Bookman Old Style" pitchFamily="18" charset="0"/>
            </a:endParaRPr>
          </a:p>
          <a:p>
            <a:pPr marL="114300" indent="0">
              <a:buNone/>
            </a:pPr>
            <a:endParaRPr lang="ru-RU" sz="1600" dirty="0">
              <a:latin typeface="Bookman Old Style" pitchFamily="18" charset="0"/>
            </a:endParaRPr>
          </a:p>
          <a:p>
            <a:pPr marL="114300" indent="0">
              <a:buNone/>
            </a:pPr>
            <a:endParaRPr lang="ru-RU" sz="1600" dirty="0" smtClean="0">
              <a:latin typeface="Bookman Old Style" pitchFamily="18" charset="0"/>
            </a:endParaRPr>
          </a:p>
          <a:p>
            <a:pPr marL="114300" indent="0" algn="just">
              <a:buNone/>
            </a:pPr>
            <a:r>
              <a:rPr lang="ru-RU" sz="1600" dirty="0">
                <a:solidFill>
                  <a:srgbClr val="002060"/>
                </a:solidFill>
                <a:latin typeface="Bookman Old Style" pitchFamily="18" charset="0"/>
              </a:rPr>
              <a:t>В </a:t>
            </a:r>
            <a:r>
              <a:rPr lang="ru-RU" sz="1600" dirty="0" smtClean="0">
                <a:solidFill>
                  <a:srgbClr val="002060"/>
                </a:solidFill>
                <a:latin typeface="Bookman Old Style" pitchFamily="18" charset="0"/>
              </a:rPr>
              <a:t>2014/2015 </a:t>
            </a:r>
            <a:r>
              <a:rPr lang="ru-RU" sz="1600" dirty="0">
                <a:solidFill>
                  <a:srgbClr val="002060"/>
                </a:solidFill>
                <a:latin typeface="Bookman Old Style" pitchFamily="18" charset="0"/>
              </a:rPr>
              <a:t>году в Республике Крым апелляции о нарушении установленного порядка проведения ГИА не подавались.</a:t>
            </a:r>
          </a:p>
          <a:p>
            <a:pPr marL="114300" indent="0">
              <a:buNone/>
            </a:pPr>
            <a:endParaRPr lang="ru-RU" sz="1600" dirty="0">
              <a:latin typeface="Bookman Old Style" pitchFamily="18" charset="0"/>
            </a:endParaRPr>
          </a:p>
        </p:txBody>
      </p:sp>
      <p:pic>
        <p:nvPicPr>
          <p:cNvPr id="2050" name="Picture 2" descr="C:\Users\bodnya\Desktop\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57979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578528" y="5607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    </a:t>
            </a:r>
            <a:b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Итоги рассмотрения апелляций о несогласии с выставленными баллами  в 2014/2015 году</a:t>
            </a:r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</a:br>
            <a:endParaRPr lang="ru-RU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163401"/>
              </p:ext>
            </p:extLst>
          </p:nvPr>
        </p:nvGraphicFramePr>
        <p:xfrm>
          <a:off x="481917" y="1988840"/>
          <a:ext cx="8260672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168"/>
                <a:gridCol w="1424248"/>
                <a:gridCol w="2304256"/>
                <a:gridCol w="2467000"/>
              </a:tblGrid>
              <a:tr h="96333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Количество поданных апелляций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Отклонено</a:t>
                      </a:r>
                    </a:p>
                    <a:p>
                      <a:pPr algn="ctr"/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Удовлетворено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Из них удовлетворено с повышением на 3 и более баллов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3028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35</a:t>
                      </a:r>
                      <a:endParaRPr lang="ru-RU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28</a:t>
                      </a:r>
                      <a:endParaRPr lang="ru-RU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7</a:t>
                      </a:r>
                      <a:endParaRPr lang="ru-RU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1 (обществознание)</a:t>
                      </a:r>
                      <a:endParaRPr lang="ru-RU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578528" y="3212976"/>
            <a:ext cx="8260672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    </a:t>
            </a:r>
            <a:b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ГВЭ</a:t>
            </a:r>
            <a:r>
              <a:rPr lang="ru-RU" sz="27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</a:br>
            <a:endParaRPr lang="ru-RU" sz="27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834219"/>
              </p:ext>
            </p:extLst>
          </p:nvPr>
        </p:nvGraphicFramePr>
        <p:xfrm>
          <a:off x="486493" y="4005064"/>
          <a:ext cx="8260671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393"/>
                <a:gridCol w="1886708"/>
                <a:gridCol w="1132028"/>
                <a:gridCol w="1207492"/>
                <a:gridCol w="1132028"/>
                <a:gridCol w="1132022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Количество поданных апелляций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Отклонено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Удовлетворено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9 класс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11 класс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9 класс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11 класс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9 класс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11 класс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4</a:t>
                      </a:r>
                      <a:endParaRPr lang="ru-RU" b="0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31</a:t>
                      </a:r>
                      <a:endParaRPr lang="ru-RU" b="0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1</a:t>
                      </a:r>
                      <a:endParaRPr lang="ru-RU" b="0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29</a:t>
                      </a:r>
                      <a:endParaRPr lang="ru-RU" b="0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3</a:t>
                      </a:r>
                      <a:endParaRPr lang="ru-RU" b="0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2</a:t>
                      </a:r>
                      <a:endParaRPr lang="ru-RU" b="0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93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      </a:t>
            </a:r>
            <a:r>
              <a:rPr lang="ru-RU" sz="2000" b="1" dirty="0" smtClean="0">
                <a:solidFill>
                  <a:srgbClr val="002060"/>
                </a:solidFill>
              </a:rPr>
              <a:t>Контрольно-надзорные </a:t>
            </a:r>
            <a:r>
              <a:rPr lang="ru-RU" sz="2000" b="1" dirty="0">
                <a:solidFill>
                  <a:srgbClr val="002060"/>
                </a:solidFill>
              </a:rPr>
              <a:t>мероприятия на региональном </a:t>
            </a:r>
            <a:r>
              <a:rPr lang="ru-RU" sz="2000" b="1" dirty="0" smtClean="0">
                <a:solidFill>
                  <a:srgbClr val="002060"/>
                </a:solidFill>
              </a:rPr>
              <a:t>уровне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Bookman Old Style" pitchFamily="18" charset="0"/>
              </a:rPr>
              <a:t>Республике Крым в 2015 году по данным документа, удостоверяющего личность (серия и номер паспорта</a:t>
            </a: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) было </a:t>
            </a:r>
            <a:r>
              <a:rPr lang="ru-RU" dirty="0">
                <a:solidFill>
                  <a:srgbClr val="002060"/>
                </a:solidFill>
                <a:latin typeface="Bookman Old Style" pitchFamily="18" charset="0"/>
              </a:rPr>
              <a:t>выявлено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32 участника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прибывших </a:t>
            </a:r>
            <a:r>
              <a:rPr lang="ru-RU" dirty="0">
                <a:solidFill>
                  <a:srgbClr val="002060"/>
                </a:solidFill>
                <a:latin typeface="Bookman Old Style" pitchFamily="18" charset="0"/>
              </a:rPr>
              <a:t>в Республику Крым из </a:t>
            </a:r>
            <a:r>
              <a:rPr lang="ru-RU">
                <a:solidFill>
                  <a:srgbClr val="002060"/>
                </a:solidFill>
                <a:latin typeface="Bookman Old Style" pitchFamily="18" charset="0"/>
              </a:rPr>
              <a:t>других </a:t>
            </a:r>
            <a:r>
              <a:rPr lang="ru-RU" smtClean="0">
                <a:solidFill>
                  <a:srgbClr val="002060"/>
                </a:solidFill>
                <a:latin typeface="Bookman Old Style" pitchFamily="18" charset="0"/>
              </a:rPr>
              <a:t>субъектов РФ </a:t>
            </a: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Причины: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Bookman Old Style" pitchFamily="18" charset="0"/>
              </a:rPr>
              <a:t>переезд на постоянное место жительства – </a:t>
            </a: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22</a:t>
            </a: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;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Bookman Old Style" pitchFamily="18" charset="0"/>
              </a:rPr>
              <a:t>переезд в связи с переводом родителей по службе – </a:t>
            </a: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9</a:t>
            </a: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;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Bookman Old Style" pitchFamily="18" charset="0"/>
              </a:rPr>
              <a:t>прохождение военной службы – </a:t>
            </a:r>
            <a:r>
              <a:rPr lang="ru-RU" b="1" dirty="0">
                <a:solidFill>
                  <a:srgbClr val="002060"/>
                </a:solidFill>
                <a:latin typeface="Bookman Old Style" pitchFamily="18" charset="0"/>
              </a:rPr>
              <a:t>1</a:t>
            </a:r>
            <a:r>
              <a:rPr lang="ru-RU" dirty="0">
                <a:solidFill>
                  <a:srgbClr val="002060"/>
                </a:solidFill>
                <a:latin typeface="Bookman Old Style" pitchFamily="18" charset="0"/>
              </a:rPr>
              <a:t>;</a:t>
            </a:r>
          </a:p>
          <a:p>
            <a:pPr marL="114300" indent="0">
              <a:buNone/>
            </a:pPr>
            <a:r>
              <a:rPr lang="ru-RU" dirty="0" smtClean="0">
                <a:solidFill>
                  <a:srgbClr val="002060"/>
                </a:solidFill>
                <a:latin typeface="+mj-lt"/>
              </a:rPr>
              <a:t>	</a:t>
            </a:r>
          </a:p>
          <a:p>
            <a:pPr marL="114300" indent="0">
              <a:buNone/>
            </a:pPr>
            <a:r>
              <a:rPr lang="ru-RU" dirty="0" smtClean="0">
                <a:solidFill>
                  <a:srgbClr val="002060"/>
                </a:solidFill>
                <a:latin typeface="+mj-lt"/>
              </a:rPr>
              <a:t>Из них: </a:t>
            </a:r>
            <a:r>
              <a:rPr lang="ru-RU" u="sng" dirty="0" smtClean="0">
                <a:solidFill>
                  <a:srgbClr val="002060"/>
                </a:solidFill>
                <a:latin typeface="+mj-lt"/>
              </a:rPr>
              <a:t>прошли ГИА </a:t>
            </a:r>
            <a:r>
              <a:rPr lang="ru-RU" dirty="0" smtClean="0">
                <a:solidFill>
                  <a:srgbClr val="002060"/>
                </a:solidFill>
                <a:latin typeface="+mj-lt"/>
              </a:rPr>
              <a:t>– </a:t>
            </a:r>
            <a:r>
              <a:rPr lang="ru-RU" b="1" dirty="0" smtClean="0">
                <a:solidFill>
                  <a:srgbClr val="002060"/>
                </a:solidFill>
                <a:latin typeface="+mj-lt"/>
              </a:rPr>
              <a:t>31</a:t>
            </a:r>
            <a:r>
              <a:rPr lang="ru-RU" dirty="0" smtClean="0">
                <a:solidFill>
                  <a:srgbClr val="002060"/>
                </a:solidFill>
                <a:latin typeface="+mj-lt"/>
              </a:rPr>
              <a:t> человек;</a:t>
            </a:r>
          </a:p>
          <a:p>
            <a:pPr marL="114300" indent="0">
              <a:buNone/>
            </a:pPr>
            <a:r>
              <a:rPr lang="ru-RU" dirty="0" smtClean="0">
                <a:solidFill>
                  <a:srgbClr val="002060"/>
                </a:solidFill>
                <a:latin typeface="+mj-lt"/>
              </a:rPr>
              <a:t>	</a:t>
            </a:r>
            <a:r>
              <a:rPr lang="ru-RU" u="sng" dirty="0" smtClean="0">
                <a:solidFill>
                  <a:srgbClr val="002060"/>
                </a:solidFill>
                <a:latin typeface="+mj-lt"/>
              </a:rPr>
              <a:t>не получили аттестат </a:t>
            </a:r>
            <a:r>
              <a:rPr lang="ru-RU" dirty="0" smtClean="0">
                <a:solidFill>
                  <a:srgbClr val="002060"/>
                </a:solidFill>
                <a:latin typeface="+mj-lt"/>
              </a:rPr>
              <a:t>– </a:t>
            </a:r>
            <a:r>
              <a:rPr lang="ru-RU" b="1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ru-RU" dirty="0" smtClean="0">
                <a:solidFill>
                  <a:srgbClr val="002060"/>
                </a:solidFill>
                <a:latin typeface="+mj-lt"/>
              </a:rPr>
              <a:t> человек.</a:t>
            </a:r>
            <a:endParaRPr lang="ru-RU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2050" name="Picture 2" descr="C:\Users\bodnya\Desktop\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57979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62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332656"/>
            <a:ext cx="8260672" cy="1224136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    </a:t>
            </a:r>
            <a:br>
              <a:rPr lang="ru-RU" sz="24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sz="3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Благодарю за внимание</a:t>
            </a:r>
            <a:r>
              <a:rPr lang="ru-RU" sz="3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!</a:t>
            </a:r>
            <a:r>
              <a:rPr lang="ru-RU" sz="31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</a:br>
            <a:endParaRPr lang="ru-RU" sz="3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ru-RU" sz="4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marL="114300" indent="0">
              <a:buNone/>
            </a:pPr>
            <a:endParaRPr lang="ru-RU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13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488832" cy="107641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Количество участников ГИА</a:t>
            </a:r>
            <a:b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11 класс</a:t>
            </a:r>
            <a:endParaRPr lang="ru-RU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712115"/>
              </p:ext>
            </p:extLst>
          </p:nvPr>
        </p:nvGraphicFramePr>
        <p:xfrm>
          <a:off x="611560" y="1628800"/>
          <a:ext cx="8229600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2808312"/>
                <a:gridCol w="2211760"/>
                <a:gridCol w="2057400"/>
              </a:tblGrid>
              <a:tr h="0">
                <a:tc>
                  <a:txBody>
                    <a:bodyPr/>
                    <a:lstStyle/>
                    <a:p>
                      <a:endParaRPr lang="ru-RU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Выпускники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 текущего года</a:t>
                      </a:r>
                      <a:endParaRPr lang="ru-RU" sz="16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Выпускники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 прошлых лет</a:t>
                      </a:r>
                      <a:endParaRPr lang="ru-RU" sz="16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Всего</a:t>
                      </a:r>
                      <a:endParaRPr lang="ru-RU" sz="16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ЕГЭ</a:t>
                      </a:r>
                      <a:endParaRPr lang="ru-RU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1065</a:t>
                      </a:r>
                      <a:endParaRPr lang="ru-RU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112</a:t>
                      </a:r>
                      <a:endParaRPr lang="ru-RU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1177</a:t>
                      </a:r>
                      <a:endParaRPr lang="ru-RU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ГВЭ</a:t>
                      </a:r>
                      <a:endParaRPr lang="ru-RU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11519</a:t>
                      </a:r>
                      <a:endParaRPr lang="ru-RU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5</a:t>
                      </a:r>
                      <a:endParaRPr lang="ru-RU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11524</a:t>
                      </a:r>
                      <a:endParaRPr lang="ru-RU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Всего</a:t>
                      </a:r>
                      <a:endParaRPr lang="ru-RU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11565</a:t>
                      </a:r>
                      <a:endParaRPr lang="ru-RU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117</a:t>
                      </a:r>
                      <a:endParaRPr lang="ru-RU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11682</a:t>
                      </a:r>
                      <a:endParaRPr lang="ru-RU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Users\bodnya\Desktop\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57979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611560" y="3501009"/>
            <a:ext cx="8260672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Доля выпускников, </a:t>
            </a:r>
            <a:br>
              <a:rPr lang="ru-RU" sz="2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не получивших документ об образовании</a:t>
            </a: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</a:br>
            <a:endParaRPr lang="ru-RU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graphicFrame>
        <p:nvGraphicFramePr>
          <p:cNvPr id="9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8996024"/>
              </p:ext>
            </p:extLst>
          </p:nvPr>
        </p:nvGraphicFramePr>
        <p:xfrm>
          <a:off x="652936" y="4437113"/>
          <a:ext cx="8229600" cy="208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43468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ГИА-11</a:t>
                      </a:r>
                      <a:endParaRPr lang="ru-RU" dirty="0">
                        <a:solidFill>
                          <a:srgbClr val="8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4346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Количество участников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11565</a:t>
                      </a:r>
                      <a:endParaRPr lang="ru-RU" sz="1600" b="1" dirty="0">
                        <a:solidFill>
                          <a:srgbClr val="8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4346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Прошли успешно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11254 (97,3%)</a:t>
                      </a:r>
                      <a:endParaRPr lang="ru-RU" sz="1600" b="1" dirty="0">
                        <a:solidFill>
                          <a:srgbClr val="8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4346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Не прошли ГИА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311</a:t>
                      </a:r>
                      <a:endParaRPr lang="ru-RU" sz="1600" b="1" dirty="0">
                        <a:solidFill>
                          <a:srgbClr val="8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4346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Не участвовали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231</a:t>
                      </a:r>
                      <a:endParaRPr lang="ru-RU" sz="1600" b="1" dirty="0">
                        <a:solidFill>
                          <a:srgbClr val="8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4346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Не получили аттестат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542  (4,5%)</a:t>
                      </a:r>
                      <a:endParaRPr lang="ru-RU" sz="1600" b="1" dirty="0">
                        <a:solidFill>
                          <a:srgbClr val="8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62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792" y="3501008"/>
            <a:ext cx="8260672" cy="895411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</a:br>
            <a:r>
              <a:rPr lang="ru-RU" sz="21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Доля </a:t>
            </a:r>
            <a:r>
              <a:rPr lang="ru-RU" sz="21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выпускников, </a:t>
            </a:r>
            <a:r>
              <a:rPr lang="ru-RU" sz="21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/>
            </a:r>
            <a:br>
              <a:rPr lang="ru-RU" sz="21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</a:br>
            <a:r>
              <a:rPr lang="ru-RU" sz="21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не </a:t>
            </a:r>
            <a:r>
              <a:rPr lang="ru-RU" sz="21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получивших документ об </a:t>
            </a:r>
            <a:r>
              <a:rPr lang="ru-RU" sz="21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образовании</a:t>
            </a:r>
            <a:r>
              <a:rPr lang="ru-RU" sz="21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/>
            </a:r>
            <a:br>
              <a:rPr lang="ru-RU" sz="21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</a:br>
            <a:endParaRPr lang="ru-RU" sz="21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2050" name="Picture 2" descr="C:\Users\bodnya\Desktop\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57979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9409760"/>
              </p:ext>
            </p:extLst>
          </p:nvPr>
        </p:nvGraphicFramePr>
        <p:xfrm>
          <a:off x="472773" y="4509120"/>
          <a:ext cx="8229600" cy="2159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58839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ГИА-9</a:t>
                      </a:r>
                      <a:endParaRPr lang="ru-RU" dirty="0">
                        <a:solidFill>
                          <a:srgbClr val="8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883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Количество участников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15782</a:t>
                      </a:r>
                      <a:endParaRPr lang="ru-RU" sz="1600" b="1" dirty="0">
                        <a:solidFill>
                          <a:srgbClr val="8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5883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Прошли успешно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15781 (99,99%)</a:t>
                      </a:r>
                      <a:endParaRPr lang="ru-RU" sz="1600" b="1" dirty="0">
                        <a:solidFill>
                          <a:srgbClr val="8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5883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Не прошли ГИА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1</a:t>
                      </a:r>
                      <a:endParaRPr lang="ru-RU" sz="1600" b="1" dirty="0">
                        <a:solidFill>
                          <a:srgbClr val="8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5883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Не участвовали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57</a:t>
                      </a:r>
                      <a:endParaRPr lang="ru-RU" sz="1600" b="1" dirty="0">
                        <a:solidFill>
                          <a:srgbClr val="8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5883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</a:rPr>
                        <a:t>Не получили аттестат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800000"/>
                          </a:solidFill>
                          <a:latin typeface="Bookman Old Style" pitchFamily="18" charset="0"/>
                        </a:rPr>
                        <a:t>58  (0,37%)</a:t>
                      </a:r>
                      <a:endParaRPr lang="ru-RU" sz="1600" b="1" dirty="0">
                        <a:solidFill>
                          <a:srgbClr val="8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1259632" y="404664"/>
            <a:ext cx="7488832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Количество участников ГИА</a:t>
            </a:r>
            <a:b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9 класс</a:t>
            </a:r>
            <a:endParaRPr lang="ru-RU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009607"/>
              </p:ext>
            </p:extLst>
          </p:nvPr>
        </p:nvGraphicFramePr>
        <p:xfrm>
          <a:off x="1115616" y="1700808"/>
          <a:ext cx="6912768" cy="1800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5614"/>
                <a:gridCol w="3797154"/>
              </a:tblGrid>
              <a:tr h="675961">
                <a:tc>
                  <a:txBody>
                    <a:bodyPr/>
                    <a:lstStyle/>
                    <a:p>
                      <a:endParaRPr lang="ru-RU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  <a:ea typeface="+mn-ea"/>
                          <a:cs typeface="+mn-cs"/>
                        </a:rPr>
                        <a:t>Выпускники</a:t>
                      </a:r>
                      <a:r>
                        <a:rPr lang="ru-RU" sz="1800" b="1" kern="120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  <a:ea typeface="+mn-ea"/>
                          <a:cs typeface="+mn-cs"/>
                        </a:rPr>
                        <a:t> текущего года</a:t>
                      </a:r>
                      <a:endParaRPr lang="ru-RU" sz="1800" b="1" kern="1200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474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ОГЭ</a:t>
                      </a:r>
                      <a:endParaRPr lang="ru-RU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3</a:t>
                      </a:r>
                      <a:endParaRPr lang="ru-RU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474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ГВЭ</a:t>
                      </a:r>
                      <a:endParaRPr lang="ru-RU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15779</a:t>
                      </a:r>
                      <a:endParaRPr lang="ru-RU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474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Всего</a:t>
                      </a:r>
                      <a:endParaRPr lang="ru-RU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15782</a:t>
                      </a:r>
                      <a:endParaRPr lang="ru-RU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93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8838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Информационная работа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7977333"/>
              </p:ext>
            </p:extLst>
          </p:nvPr>
        </p:nvGraphicFramePr>
        <p:xfrm>
          <a:off x="102904" y="1772816"/>
          <a:ext cx="8856984" cy="4916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bodnya\Desktop\герб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57979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17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60672" cy="936104"/>
          </a:xfrm>
        </p:spPr>
        <p:txBody>
          <a:bodyPr>
            <a:normAutofit fontScale="90000"/>
          </a:bodyPr>
          <a:lstStyle/>
          <a:p>
            <a:pPr algn="r"/>
            <a:r>
              <a:rPr lang="ru-RU" sz="3300" b="1" dirty="0">
                <a:solidFill>
                  <a:srgbClr val="002060"/>
                </a:solidFill>
              </a:rPr>
              <a:t>АНАЛИЗ ПРОВЕДЕНИЯ ГИА В 2015 ГОДУ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Сеть </a:t>
            </a:r>
            <a:r>
              <a:rPr lang="ru-RU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пунктов проведения экзаменов: </a:t>
            </a:r>
            <a:endParaRPr lang="ru-RU" b="1" i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Batang" pitchFamily="18" charset="-127"/>
            </a:endParaRPr>
          </a:p>
          <a:p>
            <a:pPr marL="114300" indent="0">
              <a:buNone/>
            </a:pP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  <a:ea typeface="Batang" pitchFamily="18" charset="-127"/>
              </a:rPr>
              <a:t>5</a:t>
            </a:r>
            <a:r>
              <a:rPr lang="ru-RU" b="1" dirty="0" smtClean="0">
                <a:solidFill>
                  <a:srgbClr val="800000"/>
                </a:solidFill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b="1" dirty="0">
                <a:solidFill>
                  <a:srgbClr val="800000"/>
                </a:solidFill>
                <a:latin typeface="Bookman Old Style" pitchFamily="18" charset="0"/>
                <a:ea typeface="Batang" pitchFamily="18" charset="-127"/>
              </a:rPr>
              <a:t>пунктов для прохождения </a:t>
            </a:r>
            <a:r>
              <a:rPr lang="ru-RU" b="1" dirty="0" smtClean="0">
                <a:solidFill>
                  <a:srgbClr val="800000"/>
                </a:solidFill>
                <a:latin typeface="Bookman Old Style" pitchFamily="18" charset="0"/>
                <a:ea typeface="Batang" pitchFamily="18" charset="-127"/>
              </a:rPr>
              <a:t>ЕГЭ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  <a:ea typeface="Batang" pitchFamily="18" charset="-127"/>
              </a:rPr>
              <a:t>(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104 </a:t>
            </a:r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аудитории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- 100</a:t>
            </a:r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% </a:t>
            </a:r>
            <a:r>
              <a:rPr lang="en-US" sz="1600" b="1" dirty="0" smtClean="0">
                <a:solidFill>
                  <a:srgbClr val="002060"/>
                </a:solidFill>
                <a:latin typeface="Bookman Old Style" pitchFamily="18" charset="0"/>
              </a:rPr>
              <a:t>online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 видеонаблюдение, адресная </a:t>
            </a:r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доставка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ЭМ Управлением </a:t>
            </a:r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специальной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связи)</a:t>
            </a:r>
            <a:r>
              <a:rPr lang="ru-RU" b="1" dirty="0" smtClean="0">
                <a:solidFill>
                  <a:srgbClr val="800000"/>
                </a:solidFill>
                <a:latin typeface="Bookman Old Style" pitchFamily="18" charset="0"/>
                <a:ea typeface="Batang" pitchFamily="18" charset="-127"/>
              </a:rPr>
              <a:t>, </a:t>
            </a:r>
          </a:p>
          <a:p>
            <a:pPr marL="114300" indent="0">
              <a:buNone/>
            </a:pP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  <a:ea typeface="Batang" pitchFamily="18" charset="-127"/>
              </a:rPr>
              <a:t>99</a:t>
            </a:r>
            <a:r>
              <a:rPr lang="ru-RU" b="1" dirty="0" smtClean="0">
                <a:solidFill>
                  <a:srgbClr val="800000"/>
                </a:solidFill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b="1" dirty="0">
                <a:solidFill>
                  <a:srgbClr val="800000"/>
                </a:solidFill>
                <a:latin typeface="Bookman Old Style" pitchFamily="18" charset="0"/>
                <a:ea typeface="Batang" pitchFamily="18" charset="-127"/>
              </a:rPr>
              <a:t>пунктов - для ГВЭ в 11 классах (включая пункты на дому</a:t>
            </a:r>
            <a:r>
              <a:rPr lang="ru-RU" b="1" dirty="0" smtClean="0">
                <a:solidFill>
                  <a:srgbClr val="800000"/>
                </a:solidFill>
                <a:latin typeface="Bookman Old Style" pitchFamily="18" charset="0"/>
                <a:ea typeface="Batang" pitchFamily="18" charset="-127"/>
              </a:rPr>
              <a:t>) </a:t>
            </a:r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(925 аудиторий - </a:t>
            </a:r>
            <a:r>
              <a:rPr lang="en-US" sz="1600" b="1" dirty="0">
                <a:solidFill>
                  <a:srgbClr val="002060"/>
                </a:solidFill>
                <a:latin typeface="Bookman Old Style" pitchFamily="18" charset="0"/>
              </a:rPr>
              <a:t>offline </a:t>
            </a:r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видеонаблюдение, отправка ЭМ за день до проведения экзаменов в электронной форме, в виде архивов с паролями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)</a:t>
            </a:r>
            <a:r>
              <a:rPr lang="ru-RU" b="1" dirty="0">
                <a:solidFill>
                  <a:srgbClr val="800000"/>
                </a:solidFill>
                <a:latin typeface="Bookman Old Style" pitchFamily="18" charset="0"/>
                <a:ea typeface="Batang" pitchFamily="18" charset="-127"/>
              </a:rPr>
              <a:t>,</a:t>
            </a:r>
            <a:r>
              <a:rPr lang="ru-RU" b="1" dirty="0" smtClean="0">
                <a:solidFill>
                  <a:srgbClr val="800000"/>
                </a:solidFill>
                <a:latin typeface="Bookman Old Style" pitchFamily="18" charset="0"/>
                <a:ea typeface="Batang" pitchFamily="18" charset="-127"/>
              </a:rPr>
              <a:t> </a:t>
            </a:r>
          </a:p>
          <a:p>
            <a:pPr marL="114300" indent="0">
              <a:buNone/>
            </a:pPr>
            <a:r>
              <a:rPr lang="ru-RU" sz="2600" b="1" dirty="0">
                <a:solidFill>
                  <a:srgbClr val="002060"/>
                </a:solidFill>
                <a:latin typeface="Bookman Old Style" pitchFamily="18" charset="0"/>
                <a:ea typeface="Batang" pitchFamily="18" charset="-127"/>
              </a:rPr>
              <a:t>543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  <a:ea typeface="Batang" pitchFamily="18" charset="-127"/>
              </a:rPr>
              <a:t>пункта – для ГВЭ в 9 классах (включая пункты на дому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  <a:ea typeface="Batang" pitchFamily="18" charset="-127"/>
              </a:rPr>
              <a:t>) </a:t>
            </a:r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(1445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аудиторий </a:t>
            </a:r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без видеонаблюдения)</a:t>
            </a:r>
          </a:p>
        </p:txBody>
      </p:sp>
      <p:pic>
        <p:nvPicPr>
          <p:cNvPr id="2050" name="Picture 2" descr="C:\Users\bodnya\Desktop\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57979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703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20428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Количество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задействованного персонала </a:t>
            </a: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проведения ЕГЭ составило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271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человек, </a:t>
            </a: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ГВЭ-11 -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2969</a:t>
            </a: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человек, </a:t>
            </a: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ОГЭ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человек, </a:t>
            </a: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ГВЭ-9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7562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человека.</a:t>
            </a:r>
            <a:b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ru-RU" b="1" dirty="0">
              <a:solidFill>
                <a:srgbClr val="800000"/>
              </a:solidFill>
              <a:latin typeface="Bookman Old Style" pitchFamily="18" charset="0"/>
              <a:ea typeface="Batang" pitchFamily="18" charset="-127"/>
            </a:endParaRPr>
          </a:p>
          <a:p>
            <a:endParaRPr lang="ru-RU" dirty="0"/>
          </a:p>
        </p:txBody>
      </p:sp>
      <p:pic>
        <p:nvPicPr>
          <p:cNvPr id="2050" name="Picture 2" descr="C:\Users\bodnya\Desktop\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57979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407278"/>
              </p:ext>
            </p:extLst>
          </p:nvPr>
        </p:nvGraphicFramePr>
        <p:xfrm>
          <a:off x="107504" y="1844823"/>
          <a:ext cx="8928992" cy="4888501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endPos="0" dir="5400000" sy="-100000" algn="bl" rotWithShape="0"/>
                </a:effectLst>
                <a:tableStyleId>{5C22544A-7EE6-4342-B048-85BDC9FD1C3A}</a:tableStyleId>
              </a:tblPr>
              <a:tblGrid>
                <a:gridCol w="3114362"/>
                <a:gridCol w="1938210"/>
                <a:gridCol w="1938210"/>
                <a:gridCol w="1938210"/>
              </a:tblGrid>
              <a:tr h="1401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Категория персонала ППЭ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Количество работников на ЕГЭ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Количество работников на ГВЭ-11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Количество работников на ГВЭ-9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  <a:tr h="441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Руководители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ППЭ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6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99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543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  <a:tr h="533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Организаторы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в аудитории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176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1961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3054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  <a:tr h="551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Организаторы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вне аудитории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64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635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2820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  <a:tr h="441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Ассистенты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-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5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18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  <a:tr h="533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Технические специалисты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26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138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545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  <a:tr h="921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Общественные наблюдатели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5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42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21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62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60672" cy="79208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Региональный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 обработки информации</a:t>
            </a:r>
            <a:r>
              <a:rPr lang="ru-RU" sz="2400" dirty="0"/>
              <a:t/>
            </a:r>
            <a:br>
              <a:rPr lang="ru-RU" sz="2400" dirty="0"/>
            </a:b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398452"/>
              </p:ext>
            </p:extLst>
          </p:nvPr>
        </p:nvGraphicFramePr>
        <p:xfrm>
          <a:off x="323528" y="980728"/>
          <a:ext cx="8496943" cy="5549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6"/>
                <a:gridCol w="4464496"/>
                <a:gridCol w="2808311"/>
              </a:tblGrid>
              <a:tr h="50405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№ </a:t>
                      </a:r>
                      <a:r>
                        <a:rPr lang="ru-RU" sz="1200" i="0" dirty="0" smtClean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п/п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Наименование </a:t>
                      </a:r>
                      <a:r>
                        <a:rPr lang="ru-RU" sz="16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должности</a:t>
                      </a:r>
                      <a:endParaRPr lang="ru-RU" sz="16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Категория работника</a:t>
                      </a:r>
                      <a:endParaRPr lang="ru-RU" sz="16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19330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1.</a:t>
                      </a:r>
                      <a:endParaRPr lang="ru-RU" sz="9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Руководитель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1 штатный работник</a:t>
                      </a:r>
                      <a:endParaRPr lang="ru-RU" sz="11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19330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2.</a:t>
                      </a:r>
                      <a:endParaRPr lang="ru-RU" sz="9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Заместитель руководителя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1 штатный работник</a:t>
                      </a:r>
                      <a:endParaRPr lang="ru-RU" sz="11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19330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3.</a:t>
                      </a:r>
                      <a:endParaRPr lang="ru-RU" sz="9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Администратор проектов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1 штатный работник</a:t>
                      </a:r>
                      <a:endParaRPr lang="ru-RU" sz="11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19330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4.</a:t>
                      </a:r>
                      <a:endParaRPr lang="ru-RU" sz="9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Начальник смены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2 штатных работника</a:t>
                      </a:r>
                      <a:endParaRPr lang="ru-RU" sz="11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173507">
                <a:tc row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5.</a:t>
                      </a:r>
                      <a:endParaRPr lang="ru-RU" sz="9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Ответственный за прием-передачу экзаменационных материалов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2 привлеченных работника </a:t>
                      </a:r>
                      <a:endParaRPr lang="ru-RU" sz="11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3424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2 штатных работника</a:t>
                      </a:r>
                      <a:endParaRPr lang="ru-RU" sz="11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19330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6.</a:t>
                      </a:r>
                      <a:endParaRPr lang="ru-RU" sz="9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Оператор сканирования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6 привлеченных работников</a:t>
                      </a:r>
                      <a:endParaRPr lang="ru-RU" sz="11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19330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7.</a:t>
                      </a:r>
                      <a:endParaRPr lang="ru-RU" sz="9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Старший верификатор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2 штатных работника</a:t>
                      </a:r>
                      <a:endParaRPr lang="ru-RU" sz="11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36015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8.</a:t>
                      </a:r>
                      <a:endParaRPr lang="ru-RU" sz="9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Оператор верификации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20 привлеченных работников</a:t>
                      </a:r>
                      <a:endParaRPr lang="ru-RU" sz="11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19330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9.</a:t>
                      </a:r>
                      <a:endParaRPr lang="ru-RU" sz="9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Оператор станции экспертизы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2 штатных работника</a:t>
                      </a:r>
                      <a:endParaRPr lang="ru-RU" sz="11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401518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10.</a:t>
                      </a:r>
                      <a:endParaRPr lang="ru-RU" sz="9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Ответственный за хранение экзаменационных материалов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1 штатный работник</a:t>
                      </a:r>
                      <a:endParaRPr lang="ru-RU" sz="11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68484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11.</a:t>
                      </a:r>
                      <a:endParaRPr lang="ru-RU" sz="9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Ответственные за обработку апелляций и коррекций (конфликтная комиссия, выдача справок)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2 штатных работника</a:t>
                      </a:r>
                      <a:endParaRPr lang="ru-RU" sz="11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173507">
                <a:tc row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12.</a:t>
                      </a:r>
                      <a:endParaRPr lang="ru-RU" sz="9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Оператор тиражирования материалов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2 привлеченных работника</a:t>
                      </a:r>
                      <a:endParaRPr lang="ru-RU" sz="11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1735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1 штатный работник</a:t>
                      </a:r>
                      <a:endParaRPr lang="ru-RU" sz="11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173507">
                <a:tc row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13.</a:t>
                      </a:r>
                      <a:endParaRPr lang="ru-RU" sz="9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Технический работник (уборщик помещений, охранник, водитель)</a:t>
                      </a:r>
                      <a:endParaRPr lang="ru-RU" sz="12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1 привлеченный работник</a:t>
                      </a:r>
                      <a:endParaRPr lang="ru-RU" sz="11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3424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2 штатных работника</a:t>
                      </a:r>
                      <a:endParaRPr lang="ru-RU" sz="11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401518">
                <a:tc rowSpan="2" gridSpan="2"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Итого</a:t>
                      </a:r>
                      <a:endParaRPr lang="ru-RU" sz="1400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31 привлеченный работник</a:t>
                      </a:r>
                      <a:endParaRPr lang="ru-RU" sz="1100" b="1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19330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17 штатных работников</a:t>
                      </a:r>
                      <a:endParaRPr lang="ru-RU" sz="1100" b="1" i="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6394" marR="56394" marT="0" marB="0" anchor="ctr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</a:tbl>
          </a:graphicData>
        </a:graphic>
      </p:graphicFrame>
      <p:pic>
        <p:nvPicPr>
          <p:cNvPr id="2050" name="Picture 2" descr="C:\Users\bodnya\Desktop\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57979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62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b="1" cap="none" dirty="0">
                <a:solidFill>
                  <a:srgbClr val="002060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Техническое оснащение </a:t>
            </a:r>
            <a:r>
              <a:rPr lang="ru-RU" sz="2400" b="1" cap="none" dirty="0" smtClean="0">
                <a:solidFill>
                  <a:srgbClr val="002060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РЦОИ</a:t>
            </a:r>
            <a:endParaRPr lang="ru-RU" sz="24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744923"/>
              </p:ext>
            </p:extLst>
          </p:nvPr>
        </p:nvGraphicFramePr>
        <p:xfrm>
          <a:off x="323528" y="1628801"/>
          <a:ext cx="8457238" cy="4846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28619"/>
                <a:gridCol w="4228619"/>
              </a:tblGrid>
              <a:tr h="8507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Техническое </a:t>
                      </a:r>
                      <a:r>
                        <a:rPr lang="ru-RU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оснащение РЦОИ при проведении ГИА 2014/2015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Техническое </a:t>
                      </a:r>
                      <a:r>
                        <a:rPr lang="ru-RU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оснащение РЦОИ при проведении ГИА 2015/2016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349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Сервер HP </a:t>
                      </a:r>
                      <a:r>
                        <a:rPr lang="en-US" sz="1400" dirty="0" err="1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Proliant</a:t>
                      </a: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 ML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350 – 1 шт.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Серверы </a:t>
                      </a:r>
                      <a:r>
                        <a:rPr lang="en-US" sz="1400" b="1" dirty="0" err="1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teamRAY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 2082-2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U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 – 2 шт.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349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Рабочие станции – 13 шт.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Рабочие станции – 25 шт.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7292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Сканер </a:t>
                      </a: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Fujitsu Fi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-5900 -1 шт.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Сканеры: 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Fujitsu Fi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-5900 -1 шт.,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Fujitsu Fi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-6670 - 4 шт.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1109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Принтеры</a:t>
                      </a: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 Canon I-</a:t>
                      </a:r>
                      <a:r>
                        <a:rPr lang="en-US" sz="1400" dirty="0" err="1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sensys</a:t>
                      </a: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 MF4120 – 3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шт</a:t>
                      </a: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Принтеры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: Samsung CLX-9352NA - 2 </a:t>
                      </a:r>
                      <a:r>
                        <a:rPr lang="ru-RU" sz="1400" b="1" dirty="0" err="1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шт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., </a:t>
                      </a:r>
                      <a:r>
                        <a:rPr lang="en-US" sz="1400" b="1" dirty="0" err="1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Riso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ComColor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 3310 - 1 </a:t>
                      </a:r>
                      <a:r>
                        <a:rPr lang="ru-RU" sz="1400" b="1" dirty="0" err="1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шт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. 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Canon I-</a:t>
                      </a:r>
                      <a:r>
                        <a:rPr lang="en-US" sz="1400" b="1" dirty="0" err="1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sensys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 MF4120 – 1 </a:t>
                      </a:r>
                      <a:r>
                        <a:rPr lang="ru-RU" sz="1400" b="1" dirty="0" err="1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шт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7292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Ноутбук (удаленная станция приемки) – 1 шт.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Ноутбук (удаленная станция приемки) – 1 шт.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</a:tr>
              <a:tr h="72916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Канал доступа в Интернет 50 Мбит с гарантированной скоростью и выделенным </a:t>
                      </a:r>
                      <a:r>
                        <a:rPr lang="en-US" sz="1400" i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IP</a:t>
                      </a:r>
                      <a:r>
                        <a:rPr lang="ru-RU" sz="1400" i="1" dirty="0">
                          <a:solidFill>
                            <a:srgbClr val="002060"/>
                          </a:solidFill>
                          <a:effectLst/>
                          <a:latin typeface="Bookman Old Style" pitchFamily="18" charset="0"/>
                        </a:rPr>
                        <a:t> адресом. Резервный канал доступа отсутствует.</a:t>
                      </a:r>
                      <a:endParaRPr lang="ru-RU" sz="1400" i="1" dirty="0">
                        <a:solidFill>
                          <a:srgbClr val="002060"/>
                        </a:solidFill>
                        <a:effectLst/>
                        <a:latin typeface="Bookman Old Style" pitchFamily="18" charset="0"/>
                        <a:ea typeface="Calibri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2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Users\bodnya\Desktop\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57979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62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116632"/>
            <a:ext cx="8260672" cy="158417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Cambria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О </a:t>
            </a:r>
            <a:r>
              <a:rPr lang="ru-RU" sz="2000" b="1" dirty="0">
                <a:solidFill>
                  <a:srgbClr val="002060"/>
                </a:solidFill>
                <a:latin typeface="Cambria" pitchFamily="18" charset="0"/>
              </a:rPr>
              <a:t>результатах самодиагностики Республики Крым, </a:t>
            </a:r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       проведенной </a:t>
            </a:r>
            <a:r>
              <a:rPr lang="ru-RU" sz="2000" b="1" dirty="0">
                <a:solidFill>
                  <a:srgbClr val="002060"/>
                </a:solidFill>
                <a:latin typeface="Cambria" pitchFamily="18" charset="0"/>
              </a:rPr>
              <a:t>в соответствии с критериями эффективности </a:t>
            </a:r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   организационно-технологического </a:t>
            </a:r>
            <a:r>
              <a:rPr lang="ru-RU" sz="2000" b="1" dirty="0">
                <a:solidFill>
                  <a:srgbClr val="002060"/>
                </a:solidFill>
                <a:latin typeface="Cambria" pitchFamily="18" charset="0"/>
              </a:rPr>
              <a:t>обеспечения проведения основного этапа ЕГЭ в 2015 году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51773895"/>
                  </p:ext>
                </p:extLst>
              </p:nvPr>
            </p:nvGraphicFramePr>
            <p:xfrm>
              <a:off x="323529" y="1700809"/>
              <a:ext cx="8568951" cy="338437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740351"/>
                    <a:gridCol w="568978"/>
                    <a:gridCol w="570693"/>
                    <a:gridCol w="3081395"/>
                    <a:gridCol w="803767"/>
                    <a:gridCol w="803767"/>
                  </a:tblGrid>
                  <a:tr h="941160">
                    <a:tc gridSpan="6"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6. Соблюдение РЦОИ сроков обработки результатов экзаменационных работ участников ЕГЭ  в соответствии с Порядком проведения государственной итоговой аттестации по образовательным программам среднего общего образования, утверждённым приказом Минобрнауки России от 26.12.2013 № </a:t>
                          </a:r>
                          <a:r>
                            <a:rPr lang="ru-RU" sz="1200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1400:</a:t>
                          </a:r>
                          <a:endParaRPr lang="ru-RU" sz="12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475333">
                    <a:tc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Критерии/показатели</a:t>
                          </a:r>
                          <a:endParaRPr lang="ru-RU" sz="10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 gridSpan="3"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1100" b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по расчетам Республики Крым</a:t>
                          </a:r>
                          <a:endParaRPr lang="ru-RU" sz="1000" b="1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1100" b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по расчетам Рособрнадзора</a:t>
                          </a:r>
                          <a:endParaRPr lang="ru-RU" sz="1000" b="1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1411741">
                    <a:tc>
                      <a:txBody>
                        <a:bodyPr/>
                        <a:lstStyle/>
                        <a:p>
                          <a:pPr marL="21590" algn="ctr"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- доля экзаменов, обработка  результатов которых завершена  в сроки, установленные пунктом 55 Порядка, от общего числа экзаменов, проведенных в субъекте РФ</a:t>
                          </a:r>
                          <a:endParaRPr lang="ru-RU" sz="10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1500" b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100</a:t>
                          </a:r>
                          <a:endParaRPr lang="ru-RU" sz="1500" b="1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1200" b="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Х</a:t>
                          </a:r>
                          <a:endParaRPr lang="ru-RU" sz="1200" b="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900" i="1" smtClean="0">
                                        <a:solidFill>
                                          <a:schemeClr val="accent2">
                                            <a:lumMod val="50000"/>
                                          </a:schemeClr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eqArr>
                                      <m:eqArrPr>
                                        <m:ctrlPr>
                                          <a:rPr lang="ru-RU" sz="900" i="1">
                                            <a:solidFill>
                                              <a:schemeClr val="accent2">
                                                <a:lumMod val="50000"/>
                                              </a:schemeClr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ru-RU" sz="900">
                                            <a:solidFill>
                                              <a:schemeClr val="accent2">
                                                <a:lumMod val="50000"/>
                                              </a:schemeClr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кол−во экзаменов, обработка </m:t>
                                        </m:r>
                                      </m:e>
                                      <m:e>
                                        <m:r>
                                          <a:rPr lang="ru-RU" sz="900">
                                            <a:solidFill>
                                              <a:schemeClr val="accent2">
                                                <a:lumMod val="50000"/>
                                              </a:schemeClr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результатов которых</m:t>
                                        </m:r>
                                      </m:e>
                                      <m:e>
                                        <m:r>
                                          <a:rPr lang="ru-RU" sz="900">
                                            <a:solidFill>
                                              <a:schemeClr val="accent2">
                                                <a:lumMod val="50000"/>
                                              </a:schemeClr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осуществлена в устанволенные </m:t>
                                        </m:r>
                                      </m:e>
                                      <m:e>
                                        <m:r>
                                          <a:rPr lang="ru-RU" sz="900">
                                            <a:solidFill>
                                              <a:schemeClr val="accent2">
                                                <a:lumMod val="50000"/>
                                              </a:schemeClr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Порядком сроки</m:t>
                                        </m:r>
                                      </m:e>
                                    </m:eqArr>
                                  </m:num>
                                  <m:den>
                                    <m:eqArr>
                                      <m:eqArrPr>
                                        <m:ctrlPr>
                                          <a:rPr lang="ru-RU" sz="900" i="1">
                                            <a:solidFill>
                                              <a:schemeClr val="accent2">
                                                <a:lumMod val="50000"/>
                                              </a:schemeClr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ru-RU" sz="900">
                                            <a:solidFill>
                                              <a:schemeClr val="accent2">
                                                <a:lumMod val="50000"/>
                                              </a:schemeClr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общее кол−во экзаменов, </m:t>
                                        </m:r>
                                      </m:e>
                                      <m:e>
                                        <m:r>
                                          <a:rPr lang="ru-RU" sz="900">
                                            <a:solidFill>
                                              <a:schemeClr val="accent2">
                                                <a:lumMod val="50000"/>
                                              </a:schemeClr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проведенных в субъекте</m:t>
                                        </m:r>
                                      </m:e>
                                    </m:eqArr>
                                  </m:den>
                                </m:f>
                                <m:r>
                                  <a:rPr lang="ru-RU" sz="900">
                                    <a:solidFill>
                                      <a:schemeClr val="accent2">
                                        <a:lumMod val="50000"/>
                                      </a:schemeClr>
                                    </a:solidFill>
                                    <a:effectLst/>
                                    <a:latin typeface="Cambria Math"/>
                                  </a:rPr>
                                  <m:t>х 100</m:t>
                                </m:r>
                              </m:oMath>
                            </m:oMathPara>
                          </a14:m>
                          <a:endParaRPr lang="ru-RU" sz="9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1500" b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71,4</a:t>
                          </a:r>
                          <a:endParaRPr lang="ru-RU" sz="1500" b="1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>
                      <a:txBody>
                        <a:bodyPr/>
                        <a:lstStyle/>
                        <a:p>
                          <a:pPr marL="22860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200" b="0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Х</a:t>
                          </a:r>
                          <a:r>
                            <a:rPr lang="ru-RU" sz="12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 </a:t>
                          </a:r>
                          <a:endParaRPr lang="ru-RU" sz="12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</a:tr>
                  <a:tr h="556140">
                    <a:tc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 </a:t>
                          </a:r>
                          <a:r>
                            <a:rPr lang="ru-RU" sz="1200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Итоговая </a:t>
                          </a:r>
                          <a:r>
                            <a:rPr lang="ru-RU" sz="12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сумма </a:t>
                          </a:r>
                          <a:endParaRPr lang="ru-RU" sz="1200" dirty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</a:endParaRPr>
                        </a:p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1200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показателей </a:t>
                          </a:r>
                          <a:r>
                            <a:rPr lang="ru-RU" sz="12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1-6</a:t>
                          </a:r>
                          <a:endParaRPr lang="ru-RU" sz="12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 </a:t>
                          </a:r>
                          <a:r>
                            <a:rPr lang="ru-RU" sz="2000" b="1" kern="1200" dirty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Bookman Old Style" pitchFamily="18" charset="0"/>
                              <a:ea typeface="+mn-ea"/>
                              <a:cs typeface="+mn-cs"/>
                            </a:rPr>
                            <a:t>427</a:t>
                          </a:r>
                          <a:endParaRPr lang="ru-RU" sz="2000" b="1" kern="1200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Bookman Old Style" pitchFamily="18" charset="0"/>
                            <a:ea typeface="+mn-ea"/>
                            <a:cs typeface="+mn-cs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endParaRPr lang="ru-RU" sz="100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 </a:t>
                          </a:r>
                          <a:endParaRPr lang="ru-RU" sz="10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Bookman Old Style" pitchFamily="18" charset="0"/>
                            </a:rPr>
                            <a:t> </a:t>
                          </a:r>
                          <a:endParaRPr lang="ru-RU" sz="1000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 </a:t>
                          </a:r>
                          <a:r>
                            <a:rPr lang="ru-RU" sz="2000" b="1" dirty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Bookman Old Style" pitchFamily="18" charset="0"/>
                            </a:rPr>
                            <a:t>398,4</a:t>
                          </a:r>
                          <a:endParaRPr lang="ru-RU" sz="2000" b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endParaRPr lang="ru-RU" sz="10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51773895"/>
                  </p:ext>
                </p:extLst>
              </p:nvPr>
            </p:nvGraphicFramePr>
            <p:xfrm>
              <a:off x="323529" y="1700809"/>
              <a:ext cx="8568951" cy="338437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740351"/>
                    <a:gridCol w="568978"/>
                    <a:gridCol w="570693"/>
                    <a:gridCol w="3081395"/>
                    <a:gridCol w="803767"/>
                    <a:gridCol w="803767"/>
                  </a:tblGrid>
                  <a:tr h="941160">
                    <a:tc gridSpan="6"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6. Соблюдение РЦОИ сроков обработки результатов экзаменационных работ участников ЕГЭ  в соответствии с Порядком проведения государственной итоговой аттестации по образовательным программам среднего общего образования, утверждённым приказом Минобрнауки России от 26.12.2013 № </a:t>
                          </a:r>
                          <a:r>
                            <a:rPr lang="ru-RU" sz="1200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1400:</a:t>
                          </a:r>
                          <a:endParaRPr lang="ru-RU" sz="12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475333">
                    <a:tc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Критерии/показатели</a:t>
                          </a:r>
                          <a:endParaRPr lang="ru-RU" sz="10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 gridSpan="3"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1100" b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по расчетам Республики Крым</a:t>
                          </a:r>
                          <a:endParaRPr lang="ru-RU" sz="1000" b="1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1100" b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по расчетам Рособрнадзора</a:t>
                          </a:r>
                          <a:endParaRPr lang="ru-RU" sz="1000" b="1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1411741">
                    <a:tc>
                      <a:txBody>
                        <a:bodyPr/>
                        <a:lstStyle/>
                        <a:p>
                          <a:pPr marL="21590" algn="ctr"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- доля экзаменов, обработка  результатов которых завершена  в сроки, установленные пунктом 55 Порядка, от общего числа экзаменов, проведенных в субъекте РФ</a:t>
                          </a:r>
                          <a:endParaRPr lang="ru-RU" sz="10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1500" b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100</a:t>
                          </a:r>
                          <a:endParaRPr lang="ru-RU" sz="1500" b="1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1200" b="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Х</a:t>
                          </a:r>
                          <a:endParaRPr lang="ru-RU" sz="1200" b="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3"/>
                          <a:stretch>
                            <a:fillRect l="-126139" t="-100000" r="-52277" b="-435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1500" b="1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71,4</a:t>
                          </a:r>
                          <a:endParaRPr lang="ru-RU" sz="1500" b="1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>
                      <a:txBody>
                        <a:bodyPr/>
                        <a:lstStyle/>
                        <a:p>
                          <a:pPr marL="22860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200" b="0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Х</a:t>
                          </a:r>
                          <a:r>
                            <a:rPr lang="ru-RU" sz="12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 </a:t>
                          </a:r>
                          <a:endParaRPr lang="ru-RU" sz="12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</a:tr>
                  <a:tr h="556140">
                    <a:tc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 </a:t>
                          </a:r>
                          <a:r>
                            <a:rPr lang="ru-RU" sz="1200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Итоговая </a:t>
                          </a:r>
                          <a:r>
                            <a:rPr lang="ru-RU" sz="12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сумма </a:t>
                          </a:r>
                          <a:endParaRPr lang="ru-RU" sz="1200" dirty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</a:endParaRPr>
                        </a:p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1200" dirty="0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показателей </a:t>
                          </a:r>
                          <a:r>
                            <a:rPr lang="ru-RU" sz="12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1-6</a:t>
                          </a:r>
                          <a:endParaRPr lang="ru-RU" sz="12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 </a:t>
                          </a:r>
                          <a:r>
                            <a:rPr lang="ru-RU" sz="2000" b="1" kern="1200" dirty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Bookman Old Style" pitchFamily="18" charset="0"/>
                              <a:ea typeface="+mn-ea"/>
                              <a:cs typeface="+mn-cs"/>
                            </a:rPr>
                            <a:t>427</a:t>
                          </a:r>
                          <a:endParaRPr lang="ru-RU" sz="2000" b="1" kern="1200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Bookman Old Style" pitchFamily="18" charset="0"/>
                            <a:ea typeface="+mn-ea"/>
                            <a:cs typeface="+mn-cs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endParaRPr lang="ru-RU" sz="100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 </a:t>
                          </a:r>
                          <a:endParaRPr lang="ru-RU" sz="10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1300" dirty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Bookman Old Style" pitchFamily="18" charset="0"/>
                            </a:rPr>
                            <a:t> </a:t>
                          </a:r>
                          <a:endParaRPr lang="ru-RU" sz="1000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effectLst/>
                              <a:latin typeface="Bookman Old Style" pitchFamily="18" charset="0"/>
                            </a:rPr>
                            <a:t> </a:t>
                          </a:r>
                          <a:r>
                            <a:rPr lang="ru-RU" sz="2000" b="1" dirty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Bookman Old Style" pitchFamily="18" charset="0"/>
                            </a:rPr>
                            <a:t>398,4</a:t>
                          </a:r>
                          <a:endParaRPr lang="ru-RU" sz="2000" b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228600" algn="ctr">
                            <a:spcAft>
                              <a:spcPts val="0"/>
                            </a:spcAft>
                          </a:pPr>
                          <a:endParaRPr lang="ru-RU" sz="10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Bookman Old Style" pitchFamily="18" charset="0"/>
                            <a:ea typeface="Calibri"/>
                            <a:cs typeface="Times New Roman"/>
                          </a:endParaRPr>
                        </a:p>
                      </a:txBody>
                      <a:tcPr marL="63500" marR="6350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gradFill>
                          <a:gsLst>
                            <a:gs pos="0">
                              <a:schemeClr val="bg1">
                                <a:lumMod val="85000"/>
                              </a:schemeClr>
                            </a:gs>
                            <a:gs pos="27000">
                              <a:schemeClr val="accent1">
                                <a:tint val="44500"/>
                                <a:satMod val="160000"/>
                              </a:schemeClr>
                            </a:gs>
                            <a:gs pos="100000">
                              <a:schemeClr val="accent1">
                                <a:tint val="23500"/>
                                <a:satMod val="160000"/>
                              </a:schemeClr>
                            </a:gs>
                          </a:gsLst>
                          <a:lin ang="18900000" scaled="1"/>
                        </a:gradFill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2050" name="Picture 2" descr="C:\Users\bodnya\Desktop\герб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57979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1520" y="5157192"/>
            <a:ext cx="871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Выявленная проблемная зона</a:t>
            </a:r>
            <a:r>
              <a:rPr lang="ru-RU" sz="1600" dirty="0">
                <a:solidFill>
                  <a:srgbClr val="002060"/>
                </a:solidFill>
                <a:latin typeface="Bookman Old Style" pitchFamily="18" charset="0"/>
              </a:rPr>
              <a:t> - соблюдение РЦОИ сроков обработки результатов экзаменационных работ участников ЕГЭ возникла из-за недостаточного опыта проведения, обработки и проверки экзаменационных работ участников ЕГЭ. </a:t>
            </a:r>
          </a:p>
          <a:p>
            <a:pPr algn="just"/>
            <a:r>
              <a:rPr lang="ru-RU" sz="1600" b="1" dirty="0">
                <a:solidFill>
                  <a:srgbClr val="002060"/>
                </a:solidFill>
                <a:latin typeface="Bookman Old Style" pitchFamily="18" charset="0"/>
              </a:rPr>
              <a:t>Пути решения проблемы:</a:t>
            </a:r>
            <a:r>
              <a:rPr lang="ru-RU" sz="1600" dirty="0">
                <a:solidFill>
                  <a:srgbClr val="002060"/>
                </a:solidFill>
                <a:latin typeface="Bookman Old Style" pitchFamily="18" charset="0"/>
              </a:rPr>
              <a:t> повышение квалификации технических специалистов РЦОИ и членов предметных комиссий.</a:t>
            </a:r>
          </a:p>
        </p:txBody>
      </p:sp>
    </p:spTree>
    <p:extLst>
      <p:ext uri="{BB962C8B-B14F-4D97-AF65-F5344CB8AC3E}">
        <p14:creationId xmlns:p14="http://schemas.microsoft.com/office/powerpoint/2010/main" val="408062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1251</TotalTime>
  <Words>1158</Words>
  <Application>Microsoft Office PowerPoint</Application>
  <PresentationFormat>Экран (4:3)</PresentationFormat>
  <Paragraphs>301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Аптека</vt:lpstr>
      <vt:lpstr>  О подготовке к проведению государственной итоговой аттестации  по образовательным программам основного общего и среднего общего образования  в 2015/2016 учебном году  в республике Крым</vt:lpstr>
      <vt:lpstr>Количество участников ГИА 11 класс</vt:lpstr>
      <vt:lpstr> Доля выпускников,  не получивших документ об образовании </vt:lpstr>
      <vt:lpstr>Информационная работа</vt:lpstr>
      <vt:lpstr>АНАЛИЗ ПРОВЕДЕНИЯ ГИА В 2015 ГОДУ </vt:lpstr>
      <vt:lpstr> Количество задействованного персонала  для проведения ЕГЭ составило 271 человек,  ГВЭ-11 - 2969 человек,  ОГЭ – 10 человек, ГВЭ-9 – 7562 человека. </vt:lpstr>
      <vt:lpstr>  Региональный центр обработки информации </vt:lpstr>
      <vt:lpstr>Техническое оснащение РЦОИ</vt:lpstr>
      <vt:lpstr> О результатах самодиагностики Республики Крым,         проведенной в соответствии с критериями эффективности    организационно-технологического обеспечения проведения основного этапа ЕГЭ в 2015 году </vt:lpstr>
      <vt:lpstr>       </vt:lpstr>
      <vt:lpstr>Дорожная карта  организации и проведения государственной итоговой аттестации по  образовательным программам основного общего и среднего общего образования в Республике Крым в 2016 году</vt:lpstr>
      <vt:lpstr>       </vt:lpstr>
      <vt:lpstr>       Анализ результатов ЕГЭ в различных разрезах: количество пересдач участников ГИА в 2015 году,  не преодолевших минимальный порог по обязательным учебным предметам </vt:lpstr>
      <vt:lpstr>       </vt:lpstr>
      <vt:lpstr>      Контрольно-надзорные мероприятия на региональном уровне</vt:lpstr>
      <vt:lpstr>      Благодарю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подготовке к проведению государственной итоговой аттестации  по образовательным программам основного общего и среднего общего образования в 2015-2016 учебном году в республике крым</dc:title>
  <dc:creator>Бодня Элина Николаевна</dc:creator>
  <cp:lastModifiedBy>Троян Ольга Андреевна</cp:lastModifiedBy>
  <cp:revision>77</cp:revision>
  <dcterms:created xsi:type="dcterms:W3CDTF">2015-10-19T06:29:14Z</dcterms:created>
  <dcterms:modified xsi:type="dcterms:W3CDTF">2015-11-10T12:33:07Z</dcterms:modified>
</cp:coreProperties>
</file>